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2" r:id="rId1"/>
  </p:sldMasterIdLst>
  <p:notesMasterIdLst>
    <p:notesMasterId r:id="rId9"/>
  </p:notesMasterIdLst>
  <p:handoutMasterIdLst>
    <p:handoutMasterId r:id="rId10"/>
  </p:handoutMasterIdLst>
  <p:sldIdLst>
    <p:sldId id="282" r:id="rId2"/>
    <p:sldId id="283" r:id="rId3"/>
    <p:sldId id="277" r:id="rId4"/>
    <p:sldId id="278" r:id="rId5"/>
    <p:sldId id="279" r:id="rId6"/>
    <p:sldId id="280" r:id="rId7"/>
    <p:sldId id="284" r:id="rId8"/>
  </p:sldIdLst>
  <p:sldSz cx="12192000" cy="6858000"/>
  <p:notesSz cx="6797675" cy="99298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8" autoAdjust="0"/>
    <p:restoredTop sz="94660"/>
  </p:normalViewPr>
  <p:slideViewPr>
    <p:cSldViewPr snapToGrid="0">
      <p:cViewPr varScale="1">
        <p:scale>
          <a:sx n="89" d="100"/>
          <a:sy n="89" d="100"/>
        </p:scale>
        <p:origin x="677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es-ES" altLang="es-E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31780FF0-AB63-4F17-9FB4-CE72AAF0EE3B}" type="datetimeFigureOut">
              <a:rPr lang="es-ES" altLang="es-ES"/>
              <a:pPr/>
              <a:t>30/09/2016</a:t>
            </a:fld>
            <a:endParaRPr lang="es-ES" altLang="es-E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es-ES" altLang="es-E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60A727CF-AC7B-4B7A-A47F-2BF017C301C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08277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8734700-6381-45EB-B478-3DE05191B471}" type="datetimeFigureOut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78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44A070-6403-45C3-A499-70D3FF536878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04885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22423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18001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918152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1576759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062695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79135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285502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ChangeArrowheads="1"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/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1366E-0359-419B-A3A1-96CE0C2D2DC2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7C36C17C-8987-4D15-BBF6-5624219C5F75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4661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68BE4-A31A-4968-9739-EE8B360F1B34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6EB84EC3-C616-4449-BA34-671D45680F1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32035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92617-413A-4F19-8D3F-0B0F997FA4AC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B6951D07-99FF-4171-A14A-ED5A6E0A2DD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92190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6F923-8A7B-4C25-B954-118482D47CCC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93846C8F-1EAA-467F-88CD-67F55BC8082B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94947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F06B8-2FD3-4858-A877-703A9ED3AFFE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345768B4-924F-40DE-83B8-DFFB41841F6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99286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3935B-0370-4A5E-9CCC-46FB65C92911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5CD181A6-1D22-4E29-B248-9DD1C38A1E5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6647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3FCE4-C4EC-4561-820E-9403D9DAD08F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B3A50-B0B7-444B-A910-DD621375F0F3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32581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2053B-4151-4F30-8B26-A848F1B4CA61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EA3BB-F5CA-4384-9508-EB942FCC1C6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0223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5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63" y="6169025"/>
            <a:ext cx="2706687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713" y="6275388"/>
            <a:ext cx="16383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2600" y="6299200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9D2BC-6020-4B85-A168-5371E81ECB94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90221-A8B3-4F70-8589-E41E27F611AA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4881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F500D-D1E0-4757-B566-B6FCA28BBC78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8318C9C2-F936-4624-A853-B98E7E7B339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31551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E8400-EE8E-4D7D-A37C-6910DEE6D232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4A357-ADD0-4600-A6E2-391C0594FB3F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9427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151E5-7EBB-4981-8456-2F128554B0E3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C9DD6-6F29-4EE2-9865-60DCBC33C2B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5402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7A4E9-96AD-4A98-A3DC-D816E5C473F0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8995B-FA5D-41F1-A9B6-17A34462ED48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0901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EFCAD-C976-4447-BE04-AA888C4A82BB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85E76-F92C-4BAD-ADCA-190F9FDE07B3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2431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B390D-CE4F-422D-B920-A82D348FC13A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049D9-3E5D-4C68-B6F8-5856FE481A05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74832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91C19-65EA-4F7A-9AE4-32EF071CA7CF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A7470B1D-EB89-4EEC-9522-32FB5686873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3106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n-US" altLang="es-E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n-US" altLang="es-E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4543D4-C4F3-445A-84FA-4F9E51484517}" type="datetime1">
              <a:rPr lang="es-ES"/>
              <a:pPr>
                <a:defRPr/>
              </a:pPr>
              <a:t>30/09/2016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  <a:latin typeface="Century Gothic" pitchFamily="34" charset="0"/>
              </a:defRPr>
            </a:lvl1pPr>
          </a:lstStyle>
          <a:p>
            <a:fld id="{D25273D8-5986-4E71-AE61-9C65B90268BA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424113" y="476250"/>
            <a:ext cx="5551487" cy="2133600"/>
          </a:xfrm>
        </p:spPr>
        <p:txBody>
          <a:bodyPr/>
          <a:lstStyle/>
          <a:p>
            <a:r>
              <a:rPr lang="es-ES" altLang="es-ES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45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78050" y="4343400"/>
            <a:ext cx="7569200" cy="7445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s-E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Estratégico 2016 – 2020</a:t>
            </a:r>
          </a:p>
          <a:p>
            <a:pPr>
              <a:lnSpc>
                <a:spcPct val="90000"/>
              </a:lnSpc>
            </a:pPr>
            <a:endParaRPr lang="es-ES" altLang="es-ES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10"/>
          <p:cNvSpPr txBox="1">
            <a:spLocks noChangeArrowheads="1"/>
          </p:cNvSpPr>
          <p:nvPr/>
        </p:nvSpPr>
        <p:spPr bwMode="auto">
          <a:xfrm>
            <a:off x="4157663" y="1282700"/>
            <a:ext cx="1385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Qué hacemos?</a:t>
            </a:r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921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altLang="es-ES" sz="2800" dirty="0" smtClean="0">
                <a:solidFill>
                  <a:srgbClr val="000000"/>
                </a:solidFill>
              </a:rPr>
              <a:t>Plan Estratégico 2016-2020</a:t>
            </a:r>
            <a:r>
              <a:rPr lang="es-ES" altLang="es-ES" sz="2900" dirty="0" smtClean="0">
                <a:solidFill>
                  <a:srgbClr val="000000"/>
                </a:solidFill>
              </a:rPr>
              <a:t/>
            </a:r>
            <a:br>
              <a:rPr lang="es-ES" altLang="es-ES" sz="2900" dirty="0" smtClean="0">
                <a:solidFill>
                  <a:srgbClr val="000000"/>
                </a:solidFill>
              </a:rPr>
            </a:br>
            <a:endParaRPr lang="es-ES" altLang="es-ES" sz="1400" dirty="0" smtClean="0">
              <a:solidFill>
                <a:srgbClr val="000000"/>
              </a:solidFill>
            </a:endParaRPr>
          </a:p>
        </p:txBody>
      </p:sp>
      <p:sp>
        <p:nvSpPr>
          <p:cNvPr id="24591" name="Marcador de número de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3411A2EA-7E63-43CD-9D8B-AD2A7DD8DE65}" type="slidenum">
              <a:rPr lang="es-ES" altLang="es-ES">
                <a:solidFill>
                  <a:srgbClr val="FEFFFF"/>
                </a:solidFill>
              </a:rPr>
              <a:pPr/>
              <a:t>2</a:t>
            </a:fld>
            <a:endParaRPr lang="es-ES" altLang="es-ES">
              <a:solidFill>
                <a:srgbClr val="FEFFFF"/>
              </a:solidFill>
            </a:endParaRPr>
          </a:p>
        </p:txBody>
      </p:sp>
      <p:sp>
        <p:nvSpPr>
          <p:cNvPr id="18" name="Rectangle 16"/>
          <p:cNvSpPr txBox="1">
            <a:spLocks noChangeArrowheads="1"/>
          </p:cNvSpPr>
          <p:nvPr/>
        </p:nvSpPr>
        <p:spPr bwMode="auto">
          <a:xfrm>
            <a:off x="2592388" y="1828796"/>
            <a:ext cx="7762875" cy="456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kern="1200">
                <a:solidFill>
                  <a:srgbClr val="4040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rgbClr val="4040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rgbClr val="4040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rgbClr val="4040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rgbClr val="4040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s-ES" altLang="es-ES" sz="2000" dirty="0" smtClean="0">
                <a:solidFill>
                  <a:schemeClr val="tx1"/>
                </a:solidFill>
              </a:rPr>
              <a:t>Impulsado por la Gerencia, se centra en las siguientes líneas maestras de gestión para el periodo 2016-2020</a:t>
            </a:r>
          </a:p>
          <a:p>
            <a:pPr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Prioridad completa a la Seguridad en la Circulación, asociada a los procesos de operación y mantenimiento</a:t>
            </a:r>
          </a:p>
          <a:p>
            <a:pPr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Ganar eficiencia y disminución de costes por la mejora de los procesos y la implantación de Sistemas de Gestión certificables de acuerdo a las normas nacionales e internacionales en Gestión de Calidad, Medioambiental, Seguridad y Salud de los empleados, Calidad de Servicio de Transporte.</a:t>
            </a:r>
          </a:p>
          <a:p>
            <a:pPr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Tener en cuenta al empleado, sus necesidades e inquietudes en la progresión de la estrategia a través de la participación y la mejor de la comunicación interna</a:t>
            </a:r>
          </a:p>
          <a:p>
            <a:pPr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Es también parte principal del Plan la mejora de la comunicación externa y el aseguramiento de la Transparencia en todos los procesos de gestión.</a:t>
            </a:r>
          </a:p>
          <a:p>
            <a:pPr>
              <a:lnSpc>
                <a:spcPct val="90000"/>
              </a:lnSpc>
            </a:pPr>
            <a:endParaRPr lang="es-ES" altLang="es-ES" sz="20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s-ES" altLang="es-ES" sz="20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s-ES" altLang="es-ES" sz="20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s-ES" altLang="es-ES" sz="20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endParaRPr lang="es-ES" altLang="es-E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92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5"/>
          <p:cNvSpPr>
            <a:spLocks noChangeArrowheads="1"/>
          </p:cNvSpPr>
          <p:nvPr/>
        </p:nvSpPr>
        <p:spPr bwMode="auto">
          <a:xfrm>
            <a:off x="1731963" y="1704975"/>
            <a:ext cx="2366962" cy="2301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Definición de la Misión</a:t>
            </a:r>
          </a:p>
        </p:txBody>
      </p:sp>
      <p:sp>
        <p:nvSpPr>
          <p:cNvPr id="24578" name="Rectangle 8"/>
          <p:cNvSpPr>
            <a:spLocks noChangeArrowheads="1"/>
          </p:cNvSpPr>
          <p:nvPr/>
        </p:nvSpPr>
        <p:spPr bwMode="auto">
          <a:xfrm>
            <a:off x="1709738" y="2579688"/>
            <a:ext cx="2366962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Definición de Líneas Est.</a:t>
            </a:r>
          </a:p>
        </p:txBody>
      </p:sp>
      <p:sp>
        <p:nvSpPr>
          <p:cNvPr id="24579" name="Rectangle 9"/>
          <p:cNvSpPr>
            <a:spLocks noChangeArrowheads="1"/>
          </p:cNvSpPr>
          <p:nvPr/>
        </p:nvSpPr>
        <p:spPr bwMode="auto">
          <a:xfrm>
            <a:off x="1709738" y="3041650"/>
            <a:ext cx="2366962" cy="230188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Definición de Objetivos</a:t>
            </a:r>
          </a:p>
        </p:txBody>
      </p:sp>
      <p:sp>
        <p:nvSpPr>
          <p:cNvPr id="24580" name="Text Box 10"/>
          <p:cNvSpPr txBox="1">
            <a:spLocks noChangeArrowheads="1"/>
          </p:cNvSpPr>
          <p:nvPr/>
        </p:nvSpPr>
        <p:spPr bwMode="auto">
          <a:xfrm>
            <a:off x="4157663" y="1282700"/>
            <a:ext cx="1385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Qué hacemos?</a:t>
            </a:r>
          </a:p>
        </p:txBody>
      </p:sp>
      <p:sp>
        <p:nvSpPr>
          <p:cNvPr id="24581" name="Rectangle 13"/>
          <p:cNvSpPr>
            <a:spLocks noChangeArrowheads="1"/>
          </p:cNvSpPr>
          <p:nvPr/>
        </p:nvSpPr>
        <p:spPr bwMode="auto">
          <a:xfrm>
            <a:off x="4289425" y="3348038"/>
            <a:ext cx="4456113" cy="9826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18000" anchor="ctr"/>
          <a:lstStyle>
            <a:lvl1pPr marL="185738" indent="-93663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s-ES_tradnl" altLang="es-ES" sz="1400">
                <a:latin typeface="Arial Narrow" panose="020B0606020202030204" pitchFamily="34" charset="0"/>
              </a:rPr>
              <a:t>Definición detallada de cada objetivo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s-ES_tradnl" altLang="es-ES" sz="1400">
                <a:latin typeface="Arial Narrow" panose="020B0606020202030204" pitchFamily="34" charset="0"/>
              </a:rPr>
              <a:t>Factores clave de éxito de cada objetivo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s-ES_tradnl" altLang="es-ES" sz="1400">
                <a:latin typeface="Arial Narrow" panose="020B0606020202030204" pitchFamily="34" charset="0"/>
              </a:rPr>
              <a:t>Identificación y selección de los mejores indicadores para nuestro mapa estratégico</a:t>
            </a:r>
          </a:p>
        </p:txBody>
      </p:sp>
      <p:sp>
        <p:nvSpPr>
          <p:cNvPr id="24582" name="Text Box 14"/>
          <p:cNvSpPr txBox="1">
            <a:spLocks noChangeArrowheads="1"/>
          </p:cNvSpPr>
          <p:nvPr/>
        </p:nvSpPr>
        <p:spPr bwMode="auto">
          <a:xfrm>
            <a:off x="4154488" y="2532063"/>
            <a:ext cx="6505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Líneas de trabajo estratégicas. </a:t>
            </a:r>
            <a:r>
              <a:rPr lang="es-ES" altLang="es-ES" sz="1200">
                <a:latin typeface="Arial" panose="020B0604020202020204" pitchFamily="34" charset="0"/>
              </a:rPr>
              <a:t>¿Son coherentes con el análisis de situación y la misión?</a:t>
            </a:r>
          </a:p>
        </p:txBody>
      </p:sp>
      <p:sp>
        <p:nvSpPr>
          <p:cNvPr id="24583" name="Rectangle 16"/>
          <p:cNvSpPr>
            <a:spLocks noChangeArrowheads="1"/>
          </p:cNvSpPr>
          <p:nvPr/>
        </p:nvSpPr>
        <p:spPr bwMode="auto">
          <a:xfrm>
            <a:off x="1716088" y="4381500"/>
            <a:ext cx="2366962" cy="230188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Iniciativas Estratégicas</a:t>
            </a:r>
          </a:p>
        </p:txBody>
      </p:sp>
      <p:sp>
        <p:nvSpPr>
          <p:cNvPr id="24584" name="Text Box 17"/>
          <p:cNvSpPr txBox="1">
            <a:spLocks noChangeArrowheads="1"/>
          </p:cNvSpPr>
          <p:nvPr/>
        </p:nvSpPr>
        <p:spPr bwMode="auto">
          <a:xfrm>
            <a:off x="4151313" y="4332288"/>
            <a:ext cx="2401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Cómo cumplir los objetivos?</a:t>
            </a:r>
          </a:p>
        </p:txBody>
      </p:sp>
      <p:sp>
        <p:nvSpPr>
          <p:cNvPr id="24585" name="Rectangle 18"/>
          <p:cNvSpPr>
            <a:spLocks noChangeArrowheads="1"/>
          </p:cNvSpPr>
          <p:nvPr/>
        </p:nvSpPr>
        <p:spPr bwMode="auto">
          <a:xfrm>
            <a:off x="4265613" y="4738688"/>
            <a:ext cx="3922712" cy="9810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0" anchor="ctr"/>
          <a:lstStyle>
            <a:lvl1pPr marL="185738" indent="-93663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s-ES_tradnl" altLang="es-ES" sz="1400">
                <a:latin typeface="Arial Narrow" panose="020B0606020202030204" pitchFamily="34" charset="0"/>
              </a:rPr>
              <a:t>Definición del alcance de cada proyecto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s-ES_tradnl" altLang="es-ES" sz="1400">
                <a:latin typeface="Arial Narrow" panose="020B0606020202030204" pitchFamily="34" charset="0"/>
              </a:rPr>
              <a:t>Definición de hitos de cada uno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s-ES_tradnl" altLang="es-ES" sz="1400">
                <a:latin typeface="Arial Narrow" panose="020B0606020202030204" pitchFamily="34" charset="0"/>
              </a:rPr>
              <a:t>Asuntos clave a resolver en cada iniciativa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s-ES_tradnl" altLang="es-ES" sz="1400">
                <a:latin typeface="Arial Narrow" panose="020B0606020202030204" pitchFamily="34" charset="0"/>
              </a:rPr>
              <a:t>Lanzamiento de todas las Iniciativas</a:t>
            </a:r>
          </a:p>
        </p:txBody>
      </p:sp>
      <p:sp>
        <p:nvSpPr>
          <p:cNvPr id="24586" name="Text Box 19"/>
          <p:cNvSpPr txBox="1">
            <a:spLocks noChangeArrowheads="1"/>
          </p:cNvSpPr>
          <p:nvPr/>
        </p:nvSpPr>
        <p:spPr bwMode="auto">
          <a:xfrm>
            <a:off x="4160838" y="2989263"/>
            <a:ext cx="5594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Qué tenemos que hacer? </a:t>
            </a:r>
            <a:r>
              <a:rPr lang="es-ES" altLang="es-ES" sz="1200">
                <a:latin typeface="Arial" panose="020B0604020202020204" pitchFamily="34" charset="0"/>
              </a:rPr>
              <a:t>Atacan los puntos débiles y refuerzan los fuertes?</a:t>
            </a:r>
          </a:p>
        </p:txBody>
      </p:sp>
      <p:sp>
        <p:nvSpPr>
          <p:cNvPr id="24587" name="Rectangle 22"/>
          <p:cNvSpPr>
            <a:spLocks noChangeArrowheads="1"/>
          </p:cNvSpPr>
          <p:nvPr/>
        </p:nvSpPr>
        <p:spPr bwMode="auto">
          <a:xfrm>
            <a:off x="1716088" y="2130425"/>
            <a:ext cx="2366962" cy="230188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Análisis de Situación</a:t>
            </a:r>
          </a:p>
        </p:txBody>
      </p:sp>
      <p:sp>
        <p:nvSpPr>
          <p:cNvPr id="24588" name="Text Box 23"/>
          <p:cNvSpPr txBox="1">
            <a:spLocks noChangeArrowheads="1"/>
          </p:cNvSpPr>
          <p:nvPr/>
        </p:nvSpPr>
        <p:spPr bwMode="auto">
          <a:xfrm>
            <a:off x="4152900" y="2089150"/>
            <a:ext cx="3238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Descripción entorno y situación interna</a:t>
            </a:r>
          </a:p>
        </p:txBody>
      </p:sp>
      <p:sp>
        <p:nvSpPr>
          <p:cNvPr id="24589" name="Rectangle 27"/>
          <p:cNvSpPr>
            <a:spLocks noChangeArrowheads="1"/>
          </p:cNvSpPr>
          <p:nvPr/>
        </p:nvSpPr>
        <p:spPr bwMode="auto">
          <a:xfrm>
            <a:off x="1722438" y="5873750"/>
            <a:ext cx="2547937" cy="230188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Seguimiento Iniciativas y CMI</a:t>
            </a:r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921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altLang="es-ES" sz="2800" dirty="0" smtClean="0">
                <a:solidFill>
                  <a:srgbClr val="000000"/>
                </a:solidFill>
              </a:rPr>
              <a:t>Esquema Lógico Proceso despliegue del Plan</a:t>
            </a:r>
            <a:r>
              <a:rPr lang="es-ES" altLang="es-ES" sz="2900" dirty="0" smtClean="0">
                <a:solidFill>
                  <a:srgbClr val="000000"/>
                </a:solidFill>
              </a:rPr>
              <a:t/>
            </a:r>
            <a:br>
              <a:rPr lang="es-ES" altLang="es-ES" sz="2900" dirty="0" smtClean="0">
                <a:solidFill>
                  <a:srgbClr val="000000"/>
                </a:solidFill>
              </a:rPr>
            </a:br>
            <a:endParaRPr lang="es-ES" altLang="es-ES" sz="1400" dirty="0" smtClean="0">
              <a:solidFill>
                <a:srgbClr val="000000"/>
              </a:solidFill>
            </a:endParaRPr>
          </a:p>
        </p:txBody>
      </p:sp>
      <p:sp>
        <p:nvSpPr>
          <p:cNvPr id="24591" name="Marcador de número de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3411A2EA-7E63-43CD-9D8B-AD2A7DD8DE65}" type="slidenum">
              <a:rPr lang="es-ES" altLang="es-ES">
                <a:solidFill>
                  <a:srgbClr val="FEFFFF"/>
                </a:solidFill>
              </a:rPr>
              <a:pPr/>
              <a:t>3</a:t>
            </a:fld>
            <a:endParaRPr lang="es-ES" altLang="es-ES">
              <a:solidFill>
                <a:srgbClr val="FEFFFF"/>
              </a:solidFill>
            </a:endParaRPr>
          </a:p>
        </p:txBody>
      </p:sp>
      <p:sp>
        <p:nvSpPr>
          <p:cNvPr id="24592" name="Text Box 23"/>
          <p:cNvSpPr txBox="1">
            <a:spLocks noChangeArrowheads="1"/>
          </p:cNvSpPr>
          <p:nvPr/>
        </p:nvSpPr>
        <p:spPr bwMode="auto">
          <a:xfrm>
            <a:off x="4168775" y="1649413"/>
            <a:ext cx="1506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1400">
                <a:latin typeface="Arial" panose="020B0604020202020204" pitchFamily="34" charset="0"/>
              </a:rPr>
              <a:t>¿Qué hacemos?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592388" y="1895475"/>
            <a:ext cx="7762875" cy="41132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Misión</a:t>
            </a:r>
          </a:p>
          <a:p>
            <a:pPr algn="just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s-ES" altLang="es-ES" sz="2000" dirty="0" smtClean="0">
                <a:solidFill>
                  <a:schemeClr val="tx1"/>
                </a:solidFill>
              </a:rPr>
              <a:t>	Prestar a los ciudadanos en la CV un servicio público de 	transporte por ferrocarril sostenible, mediante una gestión 	eficiente y con la máxima calidad, seguridad, transparencia y 	rentabilidad social.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endParaRPr lang="es-ES" altLang="es-ES" sz="20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Líneas Estratégicas</a:t>
            </a:r>
          </a:p>
          <a:p>
            <a:pPr lvl="1" indent="-220663"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Orientación al cliente</a:t>
            </a:r>
          </a:p>
          <a:p>
            <a:pPr lvl="1" indent="-220663"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Rentabilidad Social</a:t>
            </a:r>
          </a:p>
          <a:p>
            <a:pPr lvl="1" indent="-220663"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Personas</a:t>
            </a:r>
          </a:p>
          <a:p>
            <a:pPr lvl="1" indent="-220663">
              <a:lnSpc>
                <a:spcPct val="90000"/>
              </a:lnSpc>
            </a:pPr>
            <a:r>
              <a:rPr lang="es-ES" altLang="es-ES" sz="2000" dirty="0" smtClean="0">
                <a:solidFill>
                  <a:schemeClr val="tx1"/>
                </a:solidFill>
              </a:rPr>
              <a:t>Eficiencia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endParaRPr lang="es-ES" altLang="es-ES" sz="2000" dirty="0" smtClean="0">
              <a:solidFill>
                <a:schemeClr val="tx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592388" y="623888"/>
            <a:ext cx="8912225" cy="8921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defTabSz="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Misión y Líneas Estratégicas</a:t>
            </a:r>
          </a:p>
        </p:txBody>
      </p:sp>
      <p:sp>
        <p:nvSpPr>
          <p:cNvPr id="25603" name="Marcador de número de diapositiva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0A79F5CF-44F3-459E-B7B3-6C86C5CFD543}" type="slidenum">
              <a:rPr lang="es-ES" altLang="es-ES">
                <a:solidFill>
                  <a:srgbClr val="FEFFFF"/>
                </a:solidFill>
              </a:rPr>
              <a:pPr/>
              <a:t>4</a:t>
            </a:fld>
            <a:endParaRPr lang="es-ES" altLang="es-ES">
              <a:solidFill>
                <a:srgbClr val="FE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2159000" y="3467100"/>
            <a:ext cx="7881938" cy="1588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050" b="1">
              <a:latin typeface="+mn-lt"/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2171700" y="4222750"/>
            <a:ext cx="7854950" cy="1588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0" r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050" b="1">
              <a:latin typeface="+mn-lt"/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165350" y="5184775"/>
            <a:ext cx="7856538" cy="1588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050" b="1">
              <a:latin typeface="+mn-lt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924050" y="2965450"/>
            <a:ext cx="447675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lIns="0" tIns="0" rIns="0" bIns="0" anchor="ctr">
            <a:spAutoFit/>
          </a:bodyPr>
          <a:lstStyle>
            <a:lvl1pPr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_tradnl" altLang="es-ES" sz="105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VALOR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868488" y="5695950"/>
            <a:ext cx="92233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lIns="0" tIns="0" rIns="0" bIns="0" anchor="ctr">
            <a:spAutoFit/>
          </a:bodyPr>
          <a:lstStyle>
            <a:lvl1pPr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_tradnl" altLang="es-ES" sz="105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ESTRUCTURA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924050" y="3879850"/>
            <a:ext cx="52863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lIns="0" tIns="0" rIns="0" bIns="0" anchor="ctr">
            <a:spAutoFit/>
          </a:bodyPr>
          <a:lstStyle>
            <a:lvl1pPr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_tradnl" altLang="es-ES" sz="105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CLIENTE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924050" y="4591050"/>
            <a:ext cx="866775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lIns="0" tIns="0" rIns="0" bIns="0" anchor="ctr">
            <a:spAutoFit/>
          </a:bodyPr>
          <a:lstStyle>
            <a:lvl1pPr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960438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960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_tradnl" altLang="es-ES" sz="105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PROCESOS INTERNOS</a:t>
            </a:r>
          </a:p>
        </p:txBody>
      </p:sp>
      <p:sp>
        <p:nvSpPr>
          <p:cNvPr id="26632" name="Rectangle 9"/>
          <p:cNvSpPr>
            <a:spLocks noChangeArrowheads="1"/>
          </p:cNvSpPr>
          <p:nvPr/>
        </p:nvSpPr>
        <p:spPr bwMode="auto">
          <a:xfrm>
            <a:off x="7594600" y="2252663"/>
            <a:ext cx="2155825" cy="382587"/>
          </a:xfrm>
          <a:prstGeom prst="rect">
            <a:avLst/>
          </a:prstGeom>
          <a:noFill/>
          <a:ln w="12700" algn="ctr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50800" rIns="0" bIns="50800" anchor="ctr"/>
          <a:lstStyle>
            <a:lvl1pPr defTabSz="1106488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1106488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1106488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1106488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1106488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ES_tradnl" altLang="es-ES" sz="1800">
                <a:latin typeface="Arial Narrow" panose="020B0606020202030204" pitchFamily="34" charset="0"/>
              </a:rPr>
              <a:t>Personas</a:t>
            </a:r>
            <a:endParaRPr lang="es-ES_tradnl" altLang="es-ES" sz="1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4884738" y="2252663"/>
            <a:ext cx="2667000" cy="382587"/>
          </a:xfrm>
          <a:prstGeom prst="rect">
            <a:avLst/>
          </a:prstGeom>
          <a:noFill/>
          <a:ln w="12700" algn="ctr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50800" rIns="0" bIns="50800" anchor="ctr"/>
          <a:lstStyle>
            <a:lvl1pPr defTabSz="1106488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1106488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1106488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1106488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1106488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ES_tradnl" altLang="es-ES" sz="1800">
                <a:latin typeface="Arial Narrow" panose="020B0606020202030204" pitchFamily="34" charset="0"/>
                <a:cs typeface="Arial" panose="020B0604020202020204" pitchFamily="34" charset="0"/>
              </a:rPr>
              <a:t>Rentabilidad Social</a:t>
            </a:r>
          </a:p>
        </p:txBody>
      </p:sp>
      <p:sp>
        <p:nvSpPr>
          <p:cNvPr id="26634" name="Rectangle 11"/>
          <p:cNvSpPr>
            <a:spLocks noChangeArrowheads="1"/>
          </p:cNvSpPr>
          <p:nvPr/>
        </p:nvSpPr>
        <p:spPr bwMode="auto">
          <a:xfrm>
            <a:off x="2205038" y="2252663"/>
            <a:ext cx="2640012" cy="382587"/>
          </a:xfrm>
          <a:prstGeom prst="rect">
            <a:avLst/>
          </a:prstGeom>
          <a:noFill/>
          <a:ln w="12700" algn="ctr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50800" rIns="0" bIns="50800" anchor="ctr"/>
          <a:lstStyle>
            <a:lvl1pPr defTabSz="1106488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1106488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1106488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1106488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1106488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1106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ES_tradnl" altLang="es-ES" sz="1800">
                <a:latin typeface="Arial Narrow" panose="020B0606020202030204" pitchFamily="34" charset="0"/>
                <a:cs typeface="Arial" panose="020B0604020202020204" pitchFamily="34" charset="0"/>
              </a:rPr>
              <a:t>Orientación al cliente/servicio</a:t>
            </a:r>
          </a:p>
        </p:txBody>
      </p:sp>
      <p:sp>
        <p:nvSpPr>
          <p:cNvPr id="26635" name="AutoShape 12"/>
          <p:cNvSpPr>
            <a:spLocks noChangeArrowheads="1"/>
          </p:cNvSpPr>
          <p:nvPr/>
        </p:nvSpPr>
        <p:spPr bwMode="auto">
          <a:xfrm rot="-5400000">
            <a:off x="8736013" y="3795712"/>
            <a:ext cx="3822700" cy="593725"/>
          </a:xfrm>
          <a:prstGeom prst="leftRightArrow">
            <a:avLst>
              <a:gd name="adj1" fmla="val 79074"/>
              <a:gd name="adj2" fmla="val 38482"/>
            </a:avLst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es-ES" altLang="es-ES" sz="2400">
                <a:latin typeface="Arial Narrow" panose="020B0606020202030204" pitchFamily="34" charset="0"/>
              </a:rPr>
              <a:t>Eficiencia</a:t>
            </a:r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8785225" y="2714625"/>
            <a:ext cx="1493838" cy="514350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Potenciar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nuevas líneas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 de negocio</a:t>
            </a:r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2695575" y="2738438"/>
            <a:ext cx="1517650" cy="501650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 dirty="0">
                <a:solidFill>
                  <a:schemeClr val="tx1"/>
                </a:solidFill>
              </a:rPr>
              <a:t>Mejorar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 dirty="0">
                <a:solidFill>
                  <a:schemeClr val="tx1"/>
                </a:solidFill>
              </a:rPr>
              <a:t>estándares de calidad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 dirty="0">
                <a:solidFill>
                  <a:schemeClr val="tx1"/>
                </a:solidFill>
              </a:rPr>
              <a:t> y servicio</a:t>
            </a:r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7016750" y="2736850"/>
            <a:ext cx="1506538" cy="479425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Mejorar imagen de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la empresa</a:t>
            </a:r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4886325" y="2747963"/>
            <a:ext cx="1527175" cy="458787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Incremento número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 de viajeros</a:t>
            </a:r>
          </a:p>
        </p:txBody>
      </p:sp>
      <p:sp>
        <p:nvSpPr>
          <p:cNvPr id="9233" name="Oval 19"/>
          <p:cNvSpPr>
            <a:spLocks noChangeArrowheads="1"/>
          </p:cNvSpPr>
          <p:nvPr/>
        </p:nvSpPr>
        <p:spPr bwMode="auto">
          <a:xfrm>
            <a:off x="3863975" y="3573463"/>
            <a:ext cx="1457325" cy="481012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Excelencia en el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mantenimiento</a:t>
            </a:r>
          </a:p>
        </p:txBody>
      </p:sp>
      <p:sp>
        <p:nvSpPr>
          <p:cNvPr id="9234" name="Oval 20"/>
          <p:cNvSpPr>
            <a:spLocks noChangeArrowheads="1"/>
          </p:cNvSpPr>
          <p:nvPr/>
        </p:nvSpPr>
        <p:spPr bwMode="auto">
          <a:xfrm>
            <a:off x="7048500" y="3606800"/>
            <a:ext cx="1395413" cy="514350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Desarrollo de una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Política Comercial</a:t>
            </a:r>
          </a:p>
        </p:txBody>
      </p:sp>
      <p:sp>
        <p:nvSpPr>
          <p:cNvPr id="9235" name="Oval 21"/>
          <p:cNvSpPr>
            <a:spLocks noChangeArrowheads="1"/>
          </p:cNvSpPr>
          <p:nvPr/>
        </p:nvSpPr>
        <p:spPr bwMode="auto">
          <a:xfrm>
            <a:off x="7045325" y="4446588"/>
            <a:ext cx="1517650" cy="525462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Mejora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Comunicación Interna y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Participación</a:t>
            </a:r>
          </a:p>
        </p:txBody>
      </p:sp>
      <p:sp>
        <p:nvSpPr>
          <p:cNvPr id="9236" name="Oval 22"/>
          <p:cNvSpPr>
            <a:spLocks noChangeArrowheads="1"/>
          </p:cNvSpPr>
          <p:nvPr/>
        </p:nvSpPr>
        <p:spPr bwMode="auto">
          <a:xfrm>
            <a:off x="4868863" y="4397375"/>
            <a:ext cx="1619250" cy="636588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Mejora Procesos,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Procedimentación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Gestión conocimiento</a:t>
            </a:r>
          </a:p>
        </p:txBody>
      </p:sp>
      <p:sp>
        <p:nvSpPr>
          <p:cNvPr id="9237" name="Oval 23"/>
          <p:cNvSpPr>
            <a:spLocks noChangeArrowheads="1"/>
          </p:cNvSpPr>
          <p:nvPr/>
        </p:nvSpPr>
        <p:spPr bwMode="auto">
          <a:xfrm>
            <a:off x="2892425" y="5437188"/>
            <a:ext cx="1563688" cy="434975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Gestión basada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en objetivos</a:t>
            </a:r>
          </a:p>
        </p:txBody>
      </p:sp>
      <p:sp>
        <p:nvSpPr>
          <p:cNvPr id="9238" name="Oval 24"/>
          <p:cNvSpPr>
            <a:spLocks noChangeArrowheads="1"/>
          </p:cNvSpPr>
          <p:nvPr/>
        </p:nvSpPr>
        <p:spPr bwMode="auto">
          <a:xfrm>
            <a:off x="2900363" y="4464050"/>
            <a:ext cx="1549400" cy="525463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Seguridad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basada en la gestión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 de riesgos</a:t>
            </a:r>
          </a:p>
        </p:txBody>
      </p:sp>
      <p:sp>
        <p:nvSpPr>
          <p:cNvPr id="9239" name="Oval 25"/>
          <p:cNvSpPr>
            <a:spLocks noChangeArrowheads="1"/>
          </p:cNvSpPr>
          <p:nvPr/>
        </p:nvSpPr>
        <p:spPr bwMode="auto">
          <a:xfrm>
            <a:off x="8821738" y="5481638"/>
            <a:ext cx="1384300" cy="425450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Desarrollo del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 talento  </a:t>
            </a:r>
          </a:p>
        </p:txBody>
      </p:sp>
      <p:sp>
        <p:nvSpPr>
          <p:cNvPr id="9240" name="Oval 27"/>
          <p:cNvSpPr>
            <a:spLocks noChangeArrowheads="1"/>
          </p:cNvSpPr>
          <p:nvPr/>
        </p:nvSpPr>
        <p:spPr bwMode="auto">
          <a:xfrm>
            <a:off x="8737600" y="4416425"/>
            <a:ext cx="1484313" cy="525463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Investigación,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desarrollo e innovación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 en FGV</a:t>
            </a:r>
          </a:p>
        </p:txBody>
      </p:sp>
      <p:sp>
        <p:nvSpPr>
          <p:cNvPr id="9241" name="Oval 28"/>
          <p:cNvSpPr>
            <a:spLocks noChangeArrowheads="1"/>
          </p:cNvSpPr>
          <p:nvPr/>
        </p:nvSpPr>
        <p:spPr bwMode="auto">
          <a:xfrm>
            <a:off x="6985000" y="5413375"/>
            <a:ext cx="1484313" cy="525463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Gestión de personas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Eficiente </a:t>
            </a:r>
          </a:p>
        </p:txBody>
      </p:sp>
      <p:sp>
        <p:nvSpPr>
          <p:cNvPr id="9242" name="Oval 29"/>
          <p:cNvSpPr>
            <a:spLocks noChangeArrowheads="1"/>
          </p:cNvSpPr>
          <p:nvPr/>
        </p:nvSpPr>
        <p:spPr bwMode="auto">
          <a:xfrm>
            <a:off x="5005388" y="5473700"/>
            <a:ext cx="1450975" cy="458788"/>
          </a:xfrm>
          <a:prstGeom prst="ellips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defRPr sz="3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Mejora del clima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altLang="es-ES" sz="1050" b="1">
                <a:solidFill>
                  <a:schemeClr val="tx1"/>
                </a:solidFill>
              </a:rPr>
              <a:t>laboral</a:t>
            </a:r>
          </a:p>
        </p:txBody>
      </p:sp>
      <p:cxnSp>
        <p:nvCxnSpPr>
          <p:cNvPr id="26650" name="AutoShape 30"/>
          <p:cNvCxnSpPr>
            <a:cxnSpLocks noChangeShapeType="1"/>
            <a:stCxn id="9239" idx="0"/>
            <a:endCxn id="9240" idx="4"/>
          </p:cNvCxnSpPr>
          <p:nvPr/>
        </p:nvCxnSpPr>
        <p:spPr bwMode="auto">
          <a:xfrm rot="16200000" flipV="1">
            <a:off x="9226948" y="5194697"/>
            <a:ext cx="539750" cy="34131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1" name="AutoShape 31"/>
          <p:cNvCxnSpPr>
            <a:cxnSpLocks noChangeShapeType="1"/>
            <a:stCxn id="9242" idx="0"/>
            <a:endCxn id="9235" idx="4"/>
          </p:cNvCxnSpPr>
          <p:nvPr/>
        </p:nvCxnSpPr>
        <p:spPr bwMode="auto">
          <a:xfrm rot="5400000" flipH="1" flipV="1">
            <a:off x="6516688" y="4186238"/>
            <a:ext cx="501650" cy="2073274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2" name="AutoShape 32"/>
          <p:cNvCxnSpPr>
            <a:cxnSpLocks noChangeShapeType="1"/>
            <a:stCxn id="9241" idx="0"/>
            <a:endCxn id="9235" idx="4"/>
          </p:cNvCxnSpPr>
          <p:nvPr/>
        </p:nvCxnSpPr>
        <p:spPr bwMode="auto">
          <a:xfrm rot="5400000" flipH="1" flipV="1">
            <a:off x="7544991" y="5154217"/>
            <a:ext cx="441325" cy="76993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3" name="AutoShape 33"/>
          <p:cNvCxnSpPr>
            <a:cxnSpLocks noChangeShapeType="1"/>
            <a:stCxn id="9236" idx="2"/>
            <a:endCxn id="9238" idx="6"/>
          </p:cNvCxnSpPr>
          <p:nvPr/>
        </p:nvCxnSpPr>
        <p:spPr bwMode="auto">
          <a:xfrm rot="10800000" flipV="1">
            <a:off x="4459288" y="4716463"/>
            <a:ext cx="400050" cy="1111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4" name="AutoShape 34"/>
          <p:cNvCxnSpPr>
            <a:cxnSpLocks noChangeShapeType="1"/>
            <a:stCxn id="9238" idx="0"/>
            <a:endCxn id="9233" idx="4"/>
          </p:cNvCxnSpPr>
          <p:nvPr/>
        </p:nvCxnSpPr>
        <p:spPr bwMode="auto">
          <a:xfrm rot="-5400000">
            <a:off x="3938588" y="3800475"/>
            <a:ext cx="390525" cy="9175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5" name="AutoShape 37"/>
          <p:cNvCxnSpPr>
            <a:cxnSpLocks noChangeShapeType="1"/>
            <a:stCxn id="9233" idx="6"/>
            <a:endCxn id="9232" idx="4"/>
          </p:cNvCxnSpPr>
          <p:nvPr/>
        </p:nvCxnSpPr>
        <p:spPr bwMode="auto">
          <a:xfrm flipV="1">
            <a:off x="5321300" y="3206750"/>
            <a:ext cx="328613" cy="607219"/>
          </a:xfrm>
          <a:prstGeom prst="curvedConnector2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6" name="AutoShape 40"/>
          <p:cNvCxnSpPr>
            <a:cxnSpLocks noChangeShapeType="1"/>
            <a:stCxn id="9233" idx="2"/>
            <a:endCxn id="9230" idx="4"/>
          </p:cNvCxnSpPr>
          <p:nvPr/>
        </p:nvCxnSpPr>
        <p:spPr bwMode="auto">
          <a:xfrm rot="10800000">
            <a:off x="3454401" y="3240089"/>
            <a:ext cx="409575" cy="573881"/>
          </a:xfrm>
          <a:prstGeom prst="curvedConnector2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7" name="AutoShape 41"/>
          <p:cNvCxnSpPr>
            <a:cxnSpLocks noChangeShapeType="1"/>
            <a:stCxn id="9234" idx="0"/>
            <a:endCxn id="9229" idx="4"/>
          </p:cNvCxnSpPr>
          <p:nvPr/>
        </p:nvCxnSpPr>
        <p:spPr bwMode="auto">
          <a:xfrm rot="5400000" flipH="1" flipV="1">
            <a:off x="8450263" y="2524920"/>
            <a:ext cx="377825" cy="1785937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8" name="AutoShape 42"/>
          <p:cNvCxnSpPr>
            <a:cxnSpLocks noChangeShapeType="1"/>
            <a:stCxn id="9234" idx="0"/>
            <a:endCxn id="9231" idx="4"/>
          </p:cNvCxnSpPr>
          <p:nvPr/>
        </p:nvCxnSpPr>
        <p:spPr bwMode="auto">
          <a:xfrm rot="5400000" flipH="1" flipV="1">
            <a:off x="7562056" y="3399632"/>
            <a:ext cx="390525" cy="2381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9" name="AutoShape 43"/>
          <p:cNvCxnSpPr>
            <a:cxnSpLocks noChangeShapeType="1"/>
            <a:stCxn id="9234" idx="0"/>
            <a:endCxn id="9232" idx="4"/>
          </p:cNvCxnSpPr>
          <p:nvPr/>
        </p:nvCxnSpPr>
        <p:spPr bwMode="auto">
          <a:xfrm rot="16200000" flipV="1">
            <a:off x="6498035" y="2358628"/>
            <a:ext cx="400050" cy="2096294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0" name="AutoShape 44"/>
          <p:cNvCxnSpPr>
            <a:cxnSpLocks noChangeShapeType="1"/>
            <a:stCxn id="9236" idx="0"/>
            <a:endCxn id="9233" idx="4"/>
          </p:cNvCxnSpPr>
          <p:nvPr/>
        </p:nvCxnSpPr>
        <p:spPr bwMode="auto">
          <a:xfrm rot="5400000" flipH="1">
            <a:off x="4973638" y="3683000"/>
            <a:ext cx="323850" cy="108585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1" name="AutoShape 45"/>
          <p:cNvCxnSpPr>
            <a:cxnSpLocks noChangeShapeType="1"/>
            <a:stCxn id="9237" idx="0"/>
            <a:endCxn id="9236" idx="4"/>
          </p:cNvCxnSpPr>
          <p:nvPr/>
        </p:nvCxnSpPr>
        <p:spPr bwMode="auto">
          <a:xfrm rot="-5400000">
            <a:off x="4484688" y="4233863"/>
            <a:ext cx="384175" cy="200342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2" name="AutoShape 47"/>
          <p:cNvCxnSpPr>
            <a:cxnSpLocks noChangeShapeType="1"/>
            <a:stCxn id="9240" idx="0"/>
            <a:endCxn id="9229" idx="4"/>
          </p:cNvCxnSpPr>
          <p:nvPr/>
        </p:nvCxnSpPr>
        <p:spPr bwMode="auto">
          <a:xfrm rot="-5400000">
            <a:off x="8922544" y="3796506"/>
            <a:ext cx="1168400" cy="52388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3" name="AutoShape 48"/>
          <p:cNvCxnSpPr>
            <a:cxnSpLocks noChangeShapeType="1"/>
            <a:stCxn id="9236" idx="6"/>
            <a:endCxn id="9235" idx="2"/>
          </p:cNvCxnSpPr>
          <p:nvPr/>
        </p:nvCxnSpPr>
        <p:spPr bwMode="auto">
          <a:xfrm flipV="1">
            <a:off x="6497638" y="4710113"/>
            <a:ext cx="538162" cy="6350"/>
          </a:xfrm>
          <a:prstGeom prst="curvedConnector3">
            <a:avLst>
              <a:gd name="adj1" fmla="val 49852"/>
            </a:avLst>
          </a:prstGeom>
          <a:noFill/>
          <a:ln w="19050">
            <a:solidFill>
              <a:schemeClr val="accent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4" name="AutoShape 49"/>
          <p:cNvCxnSpPr>
            <a:cxnSpLocks noChangeShapeType="1"/>
            <a:stCxn id="9235" idx="0"/>
            <a:endCxn id="9234" idx="4"/>
          </p:cNvCxnSpPr>
          <p:nvPr/>
        </p:nvCxnSpPr>
        <p:spPr bwMode="auto">
          <a:xfrm rot="5400000" flipH="1">
            <a:off x="7622381" y="4255294"/>
            <a:ext cx="306388" cy="57150"/>
          </a:xfrm>
          <a:prstGeom prst="curvedConnector3">
            <a:avLst>
              <a:gd name="adj1" fmla="val 49741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5" name="AutoShape 50"/>
          <p:cNvCxnSpPr>
            <a:cxnSpLocks noChangeShapeType="1"/>
            <a:stCxn id="9230" idx="6"/>
            <a:endCxn id="9232" idx="2"/>
          </p:cNvCxnSpPr>
          <p:nvPr/>
        </p:nvCxnSpPr>
        <p:spPr bwMode="auto">
          <a:xfrm flipV="1">
            <a:off x="4222750" y="2978150"/>
            <a:ext cx="654050" cy="11113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6" name="AutoShape 52"/>
          <p:cNvCxnSpPr>
            <a:cxnSpLocks noChangeShapeType="1"/>
            <a:stCxn id="9231" idx="2"/>
            <a:endCxn id="9232" idx="6"/>
          </p:cNvCxnSpPr>
          <p:nvPr/>
        </p:nvCxnSpPr>
        <p:spPr bwMode="auto">
          <a:xfrm rot="10800000" flipV="1">
            <a:off x="6423025" y="2976563"/>
            <a:ext cx="584200" cy="1587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7" name="AutoShape 57"/>
          <p:cNvCxnSpPr>
            <a:cxnSpLocks noChangeShapeType="1"/>
            <a:stCxn id="9237" idx="0"/>
            <a:endCxn id="9238" idx="4"/>
          </p:cNvCxnSpPr>
          <p:nvPr/>
        </p:nvCxnSpPr>
        <p:spPr bwMode="auto">
          <a:xfrm rot="-5400000">
            <a:off x="3460750" y="5213351"/>
            <a:ext cx="428625" cy="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68" name="Rectangle 58"/>
          <p:cNvSpPr>
            <a:spLocks noChangeArrowheads="1"/>
          </p:cNvSpPr>
          <p:nvPr/>
        </p:nvSpPr>
        <p:spPr bwMode="auto">
          <a:xfrm>
            <a:off x="1797050" y="1641475"/>
            <a:ext cx="99377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es-ES" altLang="es-ES" sz="1400">
                <a:latin typeface="Arial" panose="020B0604020202020204" pitchFamily="34" charset="0"/>
              </a:rPr>
              <a:t>Los objetivos resumen qué es lo que se quiere incluir en la estrategia como prioritario. Formular los objetivos como mapa ayuda a establecer las interconexiones entre ellos y saber qué palancas trabajar para conseguirlos</a:t>
            </a:r>
          </a:p>
        </p:txBody>
      </p:sp>
      <p:sp>
        <p:nvSpPr>
          <p:cNvPr id="47" name="Título 1"/>
          <p:cNvSpPr txBox="1">
            <a:spLocks/>
          </p:cNvSpPr>
          <p:nvPr/>
        </p:nvSpPr>
        <p:spPr>
          <a:xfrm>
            <a:off x="2592388" y="623888"/>
            <a:ext cx="8912225" cy="8921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defTabSz="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de objetivos</a:t>
            </a:r>
          </a:p>
        </p:txBody>
      </p:sp>
      <p:sp>
        <p:nvSpPr>
          <p:cNvPr id="26670" name="Marcador de número de diapositiva 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B752049B-C0F0-4A9F-BBD1-A5F56224451E}" type="slidenum">
              <a:rPr lang="es-ES" altLang="es-ES">
                <a:solidFill>
                  <a:srgbClr val="FEFFFF"/>
                </a:solidFill>
              </a:rPr>
              <a:pPr/>
              <a:t>5</a:t>
            </a:fld>
            <a:endParaRPr lang="es-ES" altLang="es-ES">
              <a:solidFill>
                <a:srgbClr val="FE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592388" y="1749425"/>
            <a:ext cx="7991475" cy="40694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900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6207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3356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2886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8606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326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046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5766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ES" altLang="es-ES" sz="2200" dirty="0"/>
              <a:t>Las iniciativas estratégicas son las herramientas que facilitarán el cumplimiento de esos objetivos: 	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s-ES" altLang="es-ES" sz="2200" dirty="0"/>
          </a:p>
          <a:p>
            <a:pPr marL="342900" indent="-342900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0000"/>
              <a:buFont typeface="Wingdings 3" panose="05040102010807070707" pitchFamily="18" charset="2"/>
              <a:buChar char=""/>
              <a:defRPr/>
            </a:pPr>
            <a:r>
              <a:rPr lang="es-ES" altLang="es-ES" sz="2200" dirty="0"/>
              <a:t>Calidad en </a:t>
            </a:r>
            <a:r>
              <a:rPr lang="es-ES" altLang="es-ES" sz="2200" dirty="0" smtClean="0"/>
              <a:t>Gestión. Relacionada con la implantación de Sistemas </a:t>
            </a:r>
            <a:r>
              <a:rPr lang="es-ES" altLang="es-ES" sz="2200" dirty="0"/>
              <a:t>de </a:t>
            </a:r>
            <a:r>
              <a:rPr lang="es-ES" altLang="es-ES" sz="2200" dirty="0" smtClean="0"/>
              <a:t>Gestión, además de ampliar el alcance de los ya implantados.</a:t>
            </a:r>
          </a:p>
          <a:p>
            <a:pPr marL="342900" indent="-342900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0000"/>
              <a:buFont typeface="Wingdings 3" panose="05040102010807070707" pitchFamily="18" charset="2"/>
              <a:buChar char=""/>
              <a:defRPr/>
            </a:pPr>
            <a:r>
              <a:rPr lang="es-ES" altLang="es-ES" sz="2200" dirty="0" smtClean="0"/>
              <a:t>Procesos </a:t>
            </a:r>
            <a:r>
              <a:rPr lang="es-ES" altLang="es-ES" sz="2200" dirty="0"/>
              <a:t>y Procedimientos (PRO-Activos</a:t>
            </a:r>
            <a:r>
              <a:rPr lang="es-ES" altLang="es-ES" sz="2200" dirty="0" smtClean="0"/>
              <a:t>) Relacionada con la anterior, su propósito es la sistematización y documentación de los procesos de la empresa</a:t>
            </a:r>
          </a:p>
          <a:p>
            <a:pPr marL="342900" indent="-342900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0000"/>
              <a:buFont typeface="Wingdings 3" panose="05040102010807070707" pitchFamily="18" charset="2"/>
              <a:buChar char=""/>
              <a:defRPr/>
            </a:pPr>
            <a:r>
              <a:rPr lang="es-ES" altLang="es-ES" sz="2200" dirty="0" smtClean="0"/>
              <a:t>Participación </a:t>
            </a:r>
            <a:r>
              <a:rPr lang="es-ES" altLang="es-ES" sz="2200" dirty="0"/>
              <a:t>Personas y Comunicación (Plan Comunica</a:t>
            </a:r>
            <a:r>
              <a:rPr lang="es-ES" altLang="es-ES" sz="2200" dirty="0" smtClean="0"/>
              <a:t>) </a:t>
            </a:r>
            <a:r>
              <a:rPr lang="es-ES" altLang="es-ES" sz="2200" dirty="0"/>
              <a:t>M</a:t>
            </a:r>
            <a:r>
              <a:rPr lang="es-ES" altLang="es-ES" sz="2200" dirty="0" smtClean="0"/>
              <a:t>ejora de la comunicación interna y externa y fomento de la participación del empleado.</a:t>
            </a:r>
            <a:endParaRPr lang="es-ES" altLang="es-ES" sz="22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592388" y="623888"/>
            <a:ext cx="8912225" cy="8921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defTabSz="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Iniciativas </a:t>
            </a:r>
            <a:r>
              <a:rPr lang="es-ES" altLang="es-E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estratégicas I</a:t>
            </a:r>
            <a:endParaRPr lang="es-ES" altLang="es-E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Marcador de número de diapositiva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24B3351A-0F3C-4467-B5FE-28F6335B3E88}" type="slidenum">
              <a:rPr lang="es-ES" altLang="es-ES">
                <a:solidFill>
                  <a:srgbClr val="FEFFFF"/>
                </a:solidFill>
              </a:rPr>
              <a:pPr/>
              <a:t>6</a:t>
            </a:fld>
            <a:endParaRPr lang="es-ES" altLang="es-ES">
              <a:solidFill>
                <a:srgbClr val="FE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592388" y="1749425"/>
            <a:ext cx="8059778" cy="3821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900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6207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3356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2886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8606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326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046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5766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0000"/>
              <a:buFont typeface="Wingdings 3" panose="05040102010807070707" pitchFamily="18" charset="2"/>
              <a:buChar char=""/>
              <a:defRPr/>
            </a:pPr>
            <a:r>
              <a:rPr lang="es-ES" altLang="es-ES" sz="2200" dirty="0" smtClean="0"/>
              <a:t>Conecta Cliente. Tiene como principales objetivos el aumento del número de clientes y la mejora de la atención. </a:t>
            </a:r>
            <a:endParaRPr lang="es-ES" altLang="es-ES" sz="2200" dirty="0"/>
          </a:p>
          <a:p>
            <a:pPr marL="342900" indent="-342900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0000"/>
              <a:buFont typeface="Wingdings 3" panose="05040102010807070707" pitchFamily="18" charset="2"/>
              <a:buChar char=""/>
              <a:defRPr/>
            </a:pPr>
            <a:r>
              <a:rPr lang="es-ES" altLang="es-ES" sz="2200" dirty="0"/>
              <a:t>Plan </a:t>
            </a:r>
            <a:r>
              <a:rPr lang="es-ES" altLang="es-ES" sz="2200" dirty="0" smtClean="0"/>
              <a:t>Avanza. Relacionada con la acumulación de conocimiento dentro de la empresa y su uso en proyectos conjuntos con otras explotaciones.</a:t>
            </a:r>
            <a:endParaRPr lang="es-ES" altLang="es-ES" sz="22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SzPct val="90000"/>
              <a:buFont typeface="Wingdings" panose="05000000000000000000" pitchFamily="2" charset="2"/>
              <a:buChar char="§"/>
              <a:defRPr/>
            </a:pPr>
            <a:endParaRPr lang="es-ES" altLang="es-ES" sz="2200" b="1" dirty="0"/>
          </a:p>
          <a:p>
            <a:pPr fontAlgn="auto">
              <a:lnSpc>
                <a:spcPct val="90000"/>
              </a:lnSpc>
              <a:spcAft>
                <a:spcPts val="0"/>
              </a:spcAft>
              <a:buSzPct val="90000"/>
              <a:buFont typeface="Wingdings" panose="05000000000000000000" pitchFamily="2" charset="2"/>
              <a:buNone/>
              <a:defRPr/>
            </a:pPr>
            <a:r>
              <a:rPr lang="es-ES" altLang="es-ES" sz="2200" dirty="0" smtClean="0"/>
              <a:t>El contenido</a:t>
            </a:r>
            <a:r>
              <a:rPr lang="es-ES" altLang="es-ES" sz="2200" dirty="0"/>
              <a:t>, el número o el alcance de estas iniciativas puede modificarse conforme se </a:t>
            </a:r>
            <a:r>
              <a:rPr lang="es-ES" altLang="es-ES" sz="2200" dirty="0" smtClean="0"/>
              <a:t>avance en el </a:t>
            </a:r>
            <a:r>
              <a:rPr lang="es-ES" altLang="es-ES" sz="2200" dirty="0"/>
              <a:t>desarrollo </a:t>
            </a:r>
            <a:r>
              <a:rPr lang="es-ES" altLang="es-ES" sz="2200" dirty="0" smtClean="0"/>
              <a:t>del PE_16-20.</a:t>
            </a:r>
            <a:endParaRPr lang="es-ES" altLang="es-ES" sz="22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592388" y="623888"/>
            <a:ext cx="8912225" cy="8921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defTabSz="45720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s-ES" altLang="es-E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Iniciativas </a:t>
            </a:r>
            <a:r>
              <a:rPr lang="es-ES" altLang="es-E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estratégicas II</a:t>
            </a:r>
            <a:endParaRPr lang="es-ES" altLang="es-E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Marcador de número de diapositiva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24B3351A-0F3C-4467-B5FE-28F6335B3E88}" type="slidenum">
              <a:rPr lang="es-ES" altLang="es-ES">
                <a:solidFill>
                  <a:srgbClr val="FEFFFF"/>
                </a:solidFill>
              </a:rPr>
              <a:pPr/>
              <a:t>7</a:t>
            </a:fld>
            <a:endParaRPr lang="es-ES" altLang="es-ES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2802</TotalTime>
  <Words>491</Words>
  <Application>Microsoft Office PowerPoint</Application>
  <PresentationFormat>Panorámica</PresentationFormat>
  <Paragraphs>102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Calibri</vt:lpstr>
      <vt:lpstr>Century Gothic</vt:lpstr>
      <vt:lpstr>Wingdings</vt:lpstr>
      <vt:lpstr>Wingdings 3</vt:lpstr>
      <vt:lpstr>Espiral</vt:lpstr>
      <vt:lpstr> </vt:lpstr>
      <vt:lpstr>Plan Estratégico 2016-2020 </vt:lpstr>
      <vt:lpstr>Esquema Lógico Proceso despliegue del Plan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Sahuquillo Moreno</dc:creator>
  <cp:lastModifiedBy>Angela Monleon Lopez</cp:lastModifiedBy>
  <cp:revision>82</cp:revision>
  <dcterms:created xsi:type="dcterms:W3CDTF">2015-09-28T08:41:45Z</dcterms:created>
  <dcterms:modified xsi:type="dcterms:W3CDTF">2016-09-30T12:29:07Z</dcterms:modified>
</cp:coreProperties>
</file>