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3"/>
  </p:notesMasterIdLst>
  <p:sldIdLst>
    <p:sldId id="256" r:id="rId2"/>
  </p:sldIdLst>
  <p:sldSz cx="9906000" cy="6858000" type="A4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595" autoAdjust="0"/>
  </p:normalViewPr>
  <p:slideViewPr>
    <p:cSldViewPr showGuides="1">
      <p:cViewPr varScale="1">
        <p:scale>
          <a:sx n="116" d="100"/>
          <a:sy n="116" d="100"/>
        </p:scale>
        <p:origin x="1188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3361" y="6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7333"/>
          </a:xfrm>
          <a:prstGeom prst="rect">
            <a:avLst/>
          </a:prstGeom>
        </p:spPr>
        <p:txBody>
          <a:bodyPr vert="horz" lIns="88204" tIns="44104" rIns="88204" bIns="4410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295" y="3"/>
            <a:ext cx="2945862" cy="497333"/>
          </a:xfrm>
          <a:prstGeom prst="rect">
            <a:avLst/>
          </a:prstGeom>
        </p:spPr>
        <p:txBody>
          <a:bodyPr vert="horz" lIns="88204" tIns="44104" rIns="88204" bIns="44104" rtlCol="0"/>
          <a:lstStyle>
            <a:lvl1pPr algn="r">
              <a:defRPr sz="1200"/>
            </a:lvl1pPr>
          </a:lstStyle>
          <a:p>
            <a:fld id="{46C27116-7920-4872-80AE-5373ED971B79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04" tIns="44104" rIns="88204" bIns="44104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64" y="4777782"/>
            <a:ext cx="5438748" cy="3907834"/>
          </a:xfrm>
          <a:prstGeom prst="rect">
            <a:avLst/>
          </a:prstGeom>
        </p:spPr>
        <p:txBody>
          <a:bodyPr vert="horz" lIns="88204" tIns="44104" rIns="88204" bIns="44104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307"/>
            <a:ext cx="2945862" cy="497333"/>
          </a:xfrm>
          <a:prstGeom prst="rect">
            <a:avLst/>
          </a:prstGeom>
        </p:spPr>
        <p:txBody>
          <a:bodyPr vert="horz" lIns="88204" tIns="44104" rIns="88204" bIns="4410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295" y="9429307"/>
            <a:ext cx="2945862" cy="497333"/>
          </a:xfrm>
          <a:prstGeom prst="rect">
            <a:avLst/>
          </a:prstGeom>
        </p:spPr>
        <p:txBody>
          <a:bodyPr vert="horz" lIns="88204" tIns="44104" rIns="88204" bIns="44104" rtlCol="0" anchor="b"/>
          <a:lstStyle>
            <a:lvl1pPr algn="r">
              <a:defRPr sz="1200"/>
            </a:lvl1pPr>
          </a:lstStyle>
          <a:p>
            <a:fld id="{7098ECBD-83F0-4CE7-9F68-2EC9AF0E7D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5681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8ECBD-83F0-4CE7-9F68-2EC9AF0E7DC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0835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5263-C849-4661-A743-BB32D0F191FC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08070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34FB-2CCD-4CA3-B12E-3662C2D21F65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848590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974A-5C60-4CF4-A55A-A719912F554C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70605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B72-2AB2-48B7-9182-CEF057C7F35E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218691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C5A3-5745-4030-9314-E725D1E9CA2E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313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26262-88AE-4A20-931E-F86A33F9E8EB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540523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3DBC5-224F-4F0D-A217-FC94008F0761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2463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D5B7-0717-4B99-AF07-418B51E9BA70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11346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8D68-E02D-4724-B484-BD181B2D3233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22458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7D346-86EA-4B6E-8ED7-189DEBFEAE82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62958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C5C49-D617-4B09-81FB-88A7F17511AE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69894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0F659-BA14-4B25-99FE-9980E3F7EC40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00153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692078" y="275516"/>
            <a:ext cx="8692015" cy="6224365"/>
            <a:chOff x="692078" y="275516"/>
            <a:chExt cx="8692015" cy="6224365"/>
          </a:xfrm>
        </p:grpSpPr>
        <p:sp>
          <p:nvSpPr>
            <p:cNvPr id="3" name="Forma libre 2"/>
            <p:cNvSpPr/>
            <p:nvPr/>
          </p:nvSpPr>
          <p:spPr>
            <a:xfrm>
              <a:off x="4896411" y="720643"/>
              <a:ext cx="1470741" cy="18849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95021"/>
                  </a:lnTo>
                  <a:lnTo>
                    <a:pt x="1470741" y="95021"/>
                  </a:lnTo>
                  <a:lnTo>
                    <a:pt x="1470741" y="188498"/>
                  </a:lnTo>
                </a:path>
              </a:pathLst>
            </a:custGeom>
            <a:noFill/>
            <a:ln>
              <a:prstDash val="sysDash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" name="Forma libre 3"/>
            <p:cNvSpPr/>
            <p:nvPr/>
          </p:nvSpPr>
          <p:spPr>
            <a:xfrm>
              <a:off x="4880992" y="1354269"/>
              <a:ext cx="93476" cy="40951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09517"/>
                  </a:lnTo>
                  <a:lnTo>
                    <a:pt x="93476" y="409517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Forma libre 4"/>
            <p:cNvSpPr/>
            <p:nvPr/>
          </p:nvSpPr>
          <p:spPr>
            <a:xfrm>
              <a:off x="4787515" y="1354269"/>
              <a:ext cx="93476" cy="40951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93476" y="0"/>
                  </a:moveTo>
                  <a:lnTo>
                    <a:pt x="93476" y="409517"/>
                  </a:lnTo>
                  <a:lnTo>
                    <a:pt x="0" y="409517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orma libre 6"/>
            <p:cNvSpPr/>
            <p:nvPr/>
          </p:nvSpPr>
          <p:spPr>
            <a:xfrm>
              <a:off x="4706272" y="4014935"/>
              <a:ext cx="126154" cy="105540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26154" y="0"/>
                  </a:moveTo>
                  <a:lnTo>
                    <a:pt x="126154" y="1055406"/>
                  </a:lnTo>
                  <a:lnTo>
                    <a:pt x="0" y="1055406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orma libre 7"/>
            <p:cNvSpPr/>
            <p:nvPr/>
          </p:nvSpPr>
          <p:spPr>
            <a:xfrm>
              <a:off x="4706272" y="4014935"/>
              <a:ext cx="126154" cy="41642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26154" y="0"/>
                  </a:moveTo>
                  <a:lnTo>
                    <a:pt x="126154" y="416421"/>
                  </a:lnTo>
                  <a:lnTo>
                    <a:pt x="0" y="41642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orma libre 9"/>
            <p:cNvSpPr/>
            <p:nvPr/>
          </p:nvSpPr>
          <p:spPr>
            <a:xfrm>
              <a:off x="4880992" y="1354269"/>
              <a:ext cx="3849018" cy="83359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740113"/>
                  </a:lnTo>
                  <a:lnTo>
                    <a:pt x="3849018" y="740113"/>
                  </a:lnTo>
                  <a:lnTo>
                    <a:pt x="3849018" y="833590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orma libre 10"/>
            <p:cNvSpPr/>
            <p:nvPr/>
          </p:nvSpPr>
          <p:spPr>
            <a:xfrm>
              <a:off x="4134121" y="1354269"/>
              <a:ext cx="746870" cy="83456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746870" y="0"/>
                  </a:moveTo>
                  <a:lnTo>
                    <a:pt x="746870" y="741092"/>
                  </a:lnTo>
                  <a:lnTo>
                    <a:pt x="0" y="741092"/>
                  </a:lnTo>
                  <a:lnTo>
                    <a:pt x="0" y="834569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orma libre 11"/>
            <p:cNvSpPr/>
            <p:nvPr/>
          </p:nvSpPr>
          <p:spPr>
            <a:xfrm>
              <a:off x="6387063" y="2632987"/>
              <a:ext cx="469306" cy="44186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41860"/>
                  </a:lnTo>
                  <a:lnTo>
                    <a:pt x="469306" y="441860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orma libre 13"/>
            <p:cNvSpPr/>
            <p:nvPr/>
          </p:nvSpPr>
          <p:spPr>
            <a:xfrm>
              <a:off x="5907705" y="2632987"/>
              <a:ext cx="479357" cy="43208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79357" y="0"/>
                  </a:moveTo>
                  <a:lnTo>
                    <a:pt x="479357" y="432080"/>
                  </a:lnTo>
                  <a:lnTo>
                    <a:pt x="0" y="432080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orma libre 14"/>
            <p:cNvSpPr/>
            <p:nvPr/>
          </p:nvSpPr>
          <p:spPr>
            <a:xfrm>
              <a:off x="6537179" y="4014935"/>
              <a:ext cx="180987" cy="167367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673679"/>
                  </a:lnTo>
                  <a:lnTo>
                    <a:pt x="180987" y="1673679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orma libre 15"/>
            <p:cNvSpPr/>
            <p:nvPr/>
          </p:nvSpPr>
          <p:spPr>
            <a:xfrm>
              <a:off x="6537179" y="4014935"/>
              <a:ext cx="180987" cy="104159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041598"/>
                  </a:lnTo>
                  <a:lnTo>
                    <a:pt x="180987" y="1041598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orma libre 17"/>
            <p:cNvSpPr/>
            <p:nvPr/>
          </p:nvSpPr>
          <p:spPr>
            <a:xfrm>
              <a:off x="6537179" y="4014935"/>
              <a:ext cx="180987" cy="40951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09517"/>
                  </a:lnTo>
                  <a:lnTo>
                    <a:pt x="180987" y="409517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Forma libre 18"/>
            <p:cNvSpPr/>
            <p:nvPr/>
          </p:nvSpPr>
          <p:spPr>
            <a:xfrm>
              <a:off x="6387063" y="2632987"/>
              <a:ext cx="632748" cy="93681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43343"/>
                  </a:lnTo>
                  <a:lnTo>
                    <a:pt x="632748" y="843343"/>
                  </a:lnTo>
                  <a:lnTo>
                    <a:pt x="632748" y="936819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Forma libre 19"/>
            <p:cNvSpPr/>
            <p:nvPr/>
          </p:nvSpPr>
          <p:spPr>
            <a:xfrm>
              <a:off x="5143645" y="4014935"/>
              <a:ext cx="163333" cy="226238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262383"/>
                  </a:lnTo>
                  <a:lnTo>
                    <a:pt x="163333" y="2262383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Forma libre 20"/>
            <p:cNvSpPr/>
            <p:nvPr/>
          </p:nvSpPr>
          <p:spPr>
            <a:xfrm>
              <a:off x="5143645" y="4014935"/>
              <a:ext cx="163333" cy="167997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679978"/>
                  </a:lnTo>
                  <a:lnTo>
                    <a:pt x="163333" y="1679978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Forma libre 21"/>
            <p:cNvSpPr/>
            <p:nvPr/>
          </p:nvSpPr>
          <p:spPr>
            <a:xfrm>
              <a:off x="5143645" y="4014935"/>
              <a:ext cx="168425" cy="104099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040993"/>
                  </a:lnTo>
                  <a:lnTo>
                    <a:pt x="168425" y="1040993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Forma libre 22"/>
            <p:cNvSpPr/>
            <p:nvPr/>
          </p:nvSpPr>
          <p:spPr>
            <a:xfrm>
              <a:off x="5143645" y="4014935"/>
              <a:ext cx="163333" cy="38850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88507"/>
                  </a:lnTo>
                  <a:lnTo>
                    <a:pt x="163333" y="388507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Forma libre 23"/>
            <p:cNvSpPr/>
            <p:nvPr/>
          </p:nvSpPr>
          <p:spPr>
            <a:xfrm>
              <a:off x="5626278" y="2632987"/>
              <a:ext cx="760785" cy="93681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760785" y="0"/>
                  </a:moveTo>
                  <a:lnTo>
                    <a:pt x="760785" y="843343"/>
                  </a:lnTo>
                  <a:lnTo>
                    <a:pt x="0" y="843343"/>
                  </a:lnTo>
                  <a:lnTo>
                    <a:pt x="0" y="936819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Forma libre 24"/>
            <p:cNvSpPr/>
            <p:nvPr/>
          </p:nvSpPr>
          <p:spPr>
            <a:xfrm>
              <a:off x="4880992" y="1354269"/>
              <a:ext cx="1506071" cy="83359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740113"/>
                  </a:lnTo>
                  <a:lnTo>
                    <a:pt x="1506071" y="740113"/>
                  </a:lnTo>
                  <a:lnTo>
                    <a:pt x="1506071" y="833590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Forma libre 25"/>
            <p:cNvSpPr/>
            <p:nvPr/>
          </p:nvSpPr>
          <p:spPr>
            <a:xfrm>
              <a:off x="2727429" y="1354269"/>
              <a:ext cx="2153562" cy="83359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153562" y="0"/>
                  </a:moveTo>
                  <a:lnTo>
                    <a:pt x="2153562" y="740113"/>
                  </a:lnTo>
                  <a:lnTo>
                    <a:pt x="0" y="740113"/>
                  </a:lnTo>
                  <a:lnTo>
                    <a:pt x="0" y="833590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Forma libre 26"/>
            <p:cNvSpPr/>
            <p:nvPr/>
          </p:nvSpPr>
          <p:spPr>
            <a:xfrm>
              <a:off x="2502126" y="4014935"/>
              <a:ext cx="177914" cy="169439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694395"/>
                  </a:lnTo>
                  <a:lnTo>
                    <a:pt x="177914" y="1694395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Forma libre 27"/>
            <p:cNvSpPr/>
            <p:nvPr/>
          </p:nvSpPr>
          <p:spPr>
            <a:xfrm>
              <a:off x="2502126" y="4014935"/>
              <a:ext cx="177914" cy="105540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055406"/>
                  </a:lnTo>
                  <a:lnTo>
                    <a:pt x="177914" y="1055406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Forma libre 28"/>
            <p:cNvSpPr/>
            <p:nvPr/>
          </p:nvSpPr>
          <p:spPr>
            <a:xfrm>
              <a:off x="2502126" y="4014935"/>
              <a:ext cx="151403" cy="41642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16421"/>
                  </a:lnTo>
                  <a:lnTo>
                    <a:pt x="151403" y="41642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Forma libre 29"/>
            <p:cNvSpPr/>
            <p:nvPr/>
          </p:nvSpPr>
          <p:spPr>
            <a:xfrm>
              <a:off x="2926450" y="1354269"/>
              <a:ext cx="1954541" cy="22155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954541" y="0"/>
                  </a:moveTo>
                  <a:lnTo>
                    <a:pt x="1954541" y="2122061"/>
                  </a:lnTo>
                  <a:lnTo>
                    <a:pt x="0" y="2122061"/>
                  </a:lnTo>
                  <a:lnTo>
                    <a:pt x="0" y="2215537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Forma libre 30"/>
            <p:cNvSpPr/>
            <p:nvPr/>
          </p:nvSpPr>
          <p:spPr>
            <a:xfrm>
              <a:off x="1103793" y="4014930"/>
              <a:ext cx="159059" cy="16772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677240"/>
                  </a:lnTo>
                  <a:lnTo>
                    <a:pt x="159059" y="1677240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Forma libre 31"/>
            <p:cNvSpPr/>
            <p:nvPr/>
          </p:nvSpPr>
          <p:spPr>
            <a:xfrm>
              <a:off x="1103793" y="4014930"/>
              <a:ext cx="159059" cy="104515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045159"/>
                  </a:lnTo>
                  <a:lnTo>
                    <a:pt x="159059" y="1045159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Forma libre 32"/>
            <p:cNvSpPr/>
            <p:nvPr/>
          </p:nvSpPr>
          <p:spPr>
            <a:xfrm>
              <a:off x="1103793" y="4014930"/>
              <a:ext cx="159059" cy="41307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13078"/>
                  </a:lnTo>
                  <a:lnTo>
                    <a:pt x="159059" y="413078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Forma libre 33"/>
            <p:cNvSpPr/>
            <p:nvPr/>
          </p:nvSpPr>
          <p:spPr>
            <a:xfrm>
              <a:off x="1528117" y="1354269"/>
              <a:ext cx="3352874" cy="221553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352874" y="0"/>
                  </a:moveTo>
                  <a:lnTo>
                    <a:pt x="3352874" y="2122056"/>
                  </a:lnTo>
                  <a:lnTo>
                    <a:pt x="0" y="2122056"/>
                  </a:lnTo>
                  <a:lnTo>
                    <a:pt x="0" y="2215533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Forma libre 34"/>
            <p:cNvSpPr/>
            <p:nvPr/>
          </p:nvSpPr>
          <p:spPr>
            <a:xfrm>
              <a:off x="1275164" y="1354269"/>
              <a:ext cx="3605827" cy="83359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605827" y="0"/>
                  </a:moveTo>
                  <a:lnTo>
                    <a:pt x="3605827" y="740113"/>
                  </a:lnTo>
                  <a:lnTo>
                    <a:pt x="0" y="740113"/>
                  </a:lnTo>
                  <a:lnTo>
                    <a:pt x="0" y="833590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Forma libre 35"/>
            <p:cNvSpPr/>
            <p:nvPr/>
          </p:nvSpPr>
          <p:spPr>
            <a:xfrm>
              <a:off x="4835272" y="720643"/>
              <a:ext cx="91440" cy="18849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61139" y="0"/>
                  </a:moveTo>
                  <a:lnTo>
                    <a:pt x="61139" y="95021"/>
                  </a:lnTo>
                  <a:lnTo>
                    <a:pt x="45720" y="95021"/>
                  </a:lnTo>
                  <a:lnTo>
                    <a:pt x="45720" y="188498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Forma libre 36"/>
            <p:cNvSpPr/>
            <p:nvPr/>
          </p:nvSpPr>
          <p:spPr>
            <a:xfrm>
              <a:off x="4233772" y="275516"/>
              <a:ext cx="1325278" cy="445127"/>
            </a:xfrm>
            <a:custGeom>
              <a:avLst/>
              <a:gdLst>
                <a:gd name="connsiteX0" fmla="*/ 0 w 1325278"/>
                <a:gd name="connsiteY0" fmla="*/ 0 h 445127"/>
                <a:gd name="connsiteX1" fmla="*/ 1325278 w 1325278"/>
                <a:gd name="connsiteY1" fmla="*/ 0 h 445127"/>
                <a:gd name="connsiteX2" fmla="*/ 1325278 w 1325278"/>
                <a:gd name="connsiteY2" fmla="*/ 445127 h 445127"/>
                <a:gd name="connsiteX3" fmla="*/ 0 w 1325278"/>
                <a:gd name="connsiteY3" fmla="*/ 445127 h 445127"/>
                <a:gd name="connsiteX4" fmla="*/ 0 w 1325278"/>
                <a:gd name="connsiteY4" fmla="*/ 0 h 44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5278" h="445127">
                  <a:moveTo>
                    <a:pt x="0" y="0"/>
                  </a:moveTo>
                  <a:lnTo>
                    <a:pt x="1325278" y="0"/>
                  </a:lnTo>
                  <a:lnTo>
                    <a:pt x="1325278" y="445127"/>
                  </a:lnTo>
                  <a:lnTo>
                    <a:pt x="0" y="4451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Aft>
                  <a:spcPct val="35000"/>
                </a:spcAft>
              </a:pPr>
              <a:r>
                <a:rPr lang="ca-ES-Valencia" sz="1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Consell d'Administració</a:t>
              </a:r>
              <a:endParaRPr lang="ca-ES-Valencia" sz="10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8" name="Forma libre 37"/>
            <p:cNvSpPr/>
            <p:nvPr/>
          </p:nvSpPr>
          <p:spPr>
            <a:xfrm>
              <a:off x="4026912" y="909142"/>
              <a:ext cx="1708159" cy="445127"/>
            </a:xfrm>
            <a:custGeom>
              <a:avLst/>
              <a:gdLst>
                <a:gd name="connsiteX0" fmla="*/ 0 w 1708159"/>
                <a:gd name="connsiteY0" fmla="*/ 0 h 445127"/>
                <a:gd name="connsiteX1" fmla="*/ 1708159 w 1708159"/>
                <a:gd name="connsiteY1" fmla="*/ 0 h 445127"/>
                <a:gd name="connsiteX2" fmla="*/ 1708159 w 1708159"/>
                <a:gd name="connsiteY2" fmla="*/ 445127 h 445127"/>
                <a:gd name="connsiteX3" fmla="*/ 0 w 1708159"/>
                <a:gd name="connsiteY3" fmla="*/ 445127 h 445127"/>
                <a:gd name="connsiteX4" fmla="*/ 0 w 1708159"/>
                <a:gd name="connsiteY4" fmla="*/ 0 h 44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8159" h="445127">
                  <a:moveTo>
                    <a:pt x="0" y="0"/>
                  </a:moveTo>
                  <a:lnTo>
                    <a:pt x="1708159" y="0"/>
                  </a:lnTo>
                  <a:lnTo>
                    <a:pt x="1708159" y="445127"/>
                  </a:lnTo>
                  <a:lnTo>
                    <a:pt x="0" y="4451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-Valencia" sz="1400" kern="1200" dirty="0" smtClean="0"/>
                <a:t>Director Gerent</a:t>
              </a:r>
              <a:endParaRPr lang="ca-ES-Valencia" sz="1400" kern="1200" dirty="0"/>
            </a:p>
          </p:txBody>
        </p:sp>
        <p:sp>
          <p:nvSpPr>
            <p:cNvPr id="39" name="Forma libre 38"/>
            <p:cNvSpPr/>
            <p:nvPr/>
          </p:nvSpPr>
          <p:spPr>
            <a:xfrm>
              <a:off x="692078" y="2187860"/>
              <a:ext cx="1166171" cy="445127"/>
            </a:xfrm>
            <a:custGeom>
              <a:avLst/>
              <a:gdLst>
                <a:gd name="connsiteX0" fmla="*/ 0 w 1166171"/>
                <a:gd name="connsiteY0" fmla="*/ 0 h 445127"/>
                <a:gd name="connsiteX1" fmla="*/ 1166171 w 1166171"/>
                <a:gd name="connsiteY1" fmla="*/ 0 h 445127"/>
                <a:gd name="connsiteX2" fmla="*/ 1166171 w 1166171"/>
                <a:gd name="connsiteY2" fmla="*/ 445127 h 445127"/>
                <a:gd name="connsiteX3" fmla="*/ 0 w 1166171"/>
                <a:gd name="connsiteY3" fmla="*/ 445127 h 445127"/>
                <a:gd name="connsiteX4" fmla="*/ 0 w 1166171"/>
                <a:gd name="connsiteY4" fmla="*/ 0 h 44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6171" h="445127">
                  <a:moveTo>
                    <a:pt x="0" y="0"/>
                  </a:moveTo>
                  <a:lnTo>
                    <a:pt x="1166171" y="0"/>
                  </a:lnTo>
                  <a:lnTo>
                    <a:pt x="1166171" y="445127"/>
                  </a:lnTo>
                  <a:lnTo>
                    <a:pt x="0" y="4451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-Valencia" sz="1100" kern="1200" dirty="0" smtClean="0"/>
                <a:t>D. Comunicació</a:t>
              </a:r>
              <a:endParaRPr lang="ca-ES-Valencia" sz="1100" kern="1200" dirty="0"/>
            </a:p>
          </p:txBody>
        </p:sp>
        <p:sp>
          <p:nvSpPr>
            <p:cNvPr id="40" name="Forma libre 39"/>
            <p:cNvSpPr/>
            <p:nvPr/>
          </p:nvSpPr>
          <p:spPr>
            <a:xfrm>
              <a:off x="997712" y="3569803"/>
              <a:ext cx="1060810" cy="445127"/>
            </a:xfrm>
            <a:custGeom>
              <a:avLst/>
              <a:gdLst>
                <a:gd name="connsiteX0" fmla="*/ 0 w 1060810"/>
                <a:gd name="connsiteY0" fmla="*/ 0 h 445127"/>
                <a:gd name="connsiteX1" fmla="*/ 1060810 w 1060810"/>
                <a:gd name="connsiteY1" fmla="*/ 0 h 445127"/>
                <a:gd name="connsiteX2" fmla="*/ 1060810 w 1060810"/>
                <a:gd name="connsiteY2" fmla="*/ 445127 h 445127"/>
                <a:gd name="connsiteX3" fmla="*/ 0 w 1060810"/>
                <a:gd name="connsiteY3" fmla="*/ 445127 h 445127"/>
                <a:gd name="connsiteX4" fmla="*/ 0 w 1060810"/>
                <a:gd name="connsiteY4" fmla="*/ 0 h 44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0810" h="445127">
                  <a:moveTo>
                    <a:pt x="0" y="0"/>
                  </a:moveTo>
                  <a:lnTo>
                    <a:pt x="1060810" y="0"/>
                  </a:lnTo>
                  <a:lnTo>
                    <a:pt x="1060810" y="445127"/>
                  </a:lnTo>
                  <a:lnTo>
                    <a:pt x="0" y="4451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-Valencia" sz="1050" dirty="0" smtClean="0"/>
                <a:t>À</a:t>
              </a:r>
              <a:r>
                <a:rPr lang="ca-ES-Valencia" sz="1050" kern="1200" dirty="0" smtClean="0"/>
                <a:t>rea Econòmica Financera</a:t>
              </a:r>
              <a:endParaRPr lang="ca-ES-Valencia" sz="1050" kern="1200" dirty="0"/>
            </a:p>
          </p:txBody>
        </p:sp>
        <p:sp>
          <p:nvSpPr>
            <p:cNvPr id="41" name="Forma libre 40"/>
            <p:cNvSpPr/>
            <p:nvPr/>
          </p:nvSpPr>
          <p:spPr>
            <a:xfrm>
              <a:off x="1262852" y="4205445"/>
              <a:ext cx="890255" cy="445127"/>
            </a:xfrm>
            <a:custGeom>
              <a:avLst/>
              <a:gdLst>
                <a:gd name="connsiteX0" fmla="*/ 0 w 890255"/>
                <a:gd name="connsiteY0" fmla="*/ 0 h 445127"/>
                <a:gd name="connsiteX1" fmla="*/ 890255 w 890255"/>
                <a:gd name="connsiteY1" fmla="*/ 0 h 445127"/>
                <a:gd name="connsiteX2" fmla="*/ 890255 w 890255"/>
                <a:gd name="connsiteY2" fmla="*/ 445127 h 445127"/>
                <a:gd name="connsiteX3" fmla="*/ 0 w 890255"/>
                <a:gd name="connsiteY3" fmla="*/ 445127 h 445127"/>
                <a:gd name="connsiteX4" fmla="*/ 0 w 890255"/>
                <a:gd name="connsiteY4" fmla="*/ 0 h 44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0255" h="445127">
                  <a:moveTo>
                    <a:pt x="0" y="0"/>
                  </a:moveTo>
                  <a:lnTo>
                    <a:pt x="890255" y="0"/>
                  </a:lnTo>
                  <a:lnTo>
                    <a:pt x="890255" y="445127"/>
                  </a:lnTo>
                  <a:lnTo>
                    <a:pt x="0" y="4451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-Valencia" sz="900" kern="1200" dirty="0" smtClean="0"/>
                <a:t>U. Administració i Control</a:t>
              </a:r>
              <a:endParaRPr lang="ca-ES-Valencia" sz="900" kern="1200" dirty="0"/>
            </a:p>
          </p:txBody>
        </p:sp>
        <p:sp>
          <p:nvSpPr>
            <p:cNvPr id="42" name="Forma libre 41"/>
            <p:cNvSpPr/>
            <p:nvPr/>
          </p:nvSpPr>
          <p:spPr>
            <a:xfrm>
              <a:off x="1262852" y="4837526"/>
              <a:ext cx="890255" cy="445127"/>
            </a:xfrm>
            <a:custGeom>
              <a:avLst/>
              <a:gdLst>
                <a:gd name="connsiteX0" fmla="*/ 0 w 890255"/>
                <a:gd name="connsiteY0" fmla="*/ 0 h 445127"/>
                <a:gd name="connsiteX1" fmla="*/ 890255 w 890255"/>
                <a:gd name="connsiteY1" fmla="*/ 0 h 445127"/>
                <a:gd name="connsiteX2" fmla="*/ 890255 w 890255"/>
                <a:gd name="connsiteY2" fmla="*/ 445127 h 445127"/>
                <a:gd name="connsiteX3" fmla="*/ 0 w 890255"/>
                <a:gd name="connsiteY3" fmla="*/ 445127 h 445127"/>
                <a:gd name="connsiteX4" fmla="*/ 0 w 890255"/>
                <a:gd name="connsiteY4" fmla="*/ 0 h 44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0255" h="445127">
                  <a:moveTo>
                    <a:pt x="0" y="0"/>
                  </a:moveTo>
                  <a:lnTo>
                    <a:pt x="890255" y="0"/>
                  </a:lnTo>
                  <a:lnTo>
                    <a:pt x="890255" y="445127"/>
                  </a:lnTo>
                  <a:lnTo>
                    <a:pt x="0" y="4451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-Valencia" sz="900" kern="1200" dirty="0" smtClean="0"/>
                <a:t>U. Finances</a:t>
              </a:r>
              <a:endParaRPr lang="ca-ES-Valencia" sz="900" kern="1200" dirty="0"/>
            </a:p>
          </p:txBody>
        </p:sp>
        <p:sp>
          <p:nvSpPr>
            <p:cNvPr id="43" name="Forma libre 42"/>
            <p:cNvSpPr/>
            <p:nvPr/>
          </p:nvSpPr>
          <p:spPr>
            <a:xfrm>
              <a:off x="1262852" y="5469607"/>
              <a:ext cx="890255" cy="445127"/>
            </a:xfrm>
            <a:custGeom>
              <a:avLst/>
              <a:gdLst>
                <a:gd name="connsiteX0" fmla="*/ 0 w 890255"/>
                <a:gd name="connsiteY0" fmla="*/ 0 h 445127"/>
                <a:gd name="connsiteX1" fmla="*/ 890255 w 890255"/>
                <a:gd name="connsiteY1" fmla="*/ 0 h 445127"/>
                <a:gd name="connsiteX2" fmla="*/ 890255 w 890255"/>
                <a:gd name="connsiteY2" fmla="*/ 445127 h 445127"/>
                <a:gd name="connsiteX3" fmla="*/ 0 w 890255"/>
                <a:gd name="connsiteY3" fmla="*/ 445127 h 445127"/>
                <a:gd name="connsiteX4" fmla="*/ 0 w 890255"/>
                <a:gd name="connsiteY4" fmla="*/ 0 h 44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0255" h="445127">
                  <a:moveTo>
                    <a:pt x="0" y="0"/>
                  </a:moveTo>
                  <a:lnTo>
                    <a:pt x="890255" y="0"/>
                  </a:lnTo>
                  <a:lnTo>
                    <a:pt x="890255" y="445127"/>
                  </a:lnTo>
                  <a:lnTo>
                    <a:pt x="0" y="4451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-Valencia" sz="900" kern="1200" dirty="0" smtClean="0"/>
                <a:t>U. Adquisicions </a:t>
              </a:r>
              <a:endParaRPr lang="ca-ES-Valencia" sz="900" kern="1200" dirty="0"/>
            </a:p>
          </p:txBody>
        </p:sp>
        <p:sp>
          <p:nvSpPr>
            <p:cNvPr id="44" name="Forma libre 43"/>
            <p:cNvSpPr/>
            <p:nvPr/>
          </p:nvSpPr>
          <p:spPr>
            <a:xfrm>
              <a:off x="2396045" y="3569807"/>
              <a:ext cx="1060810" cy="445127"/>
            </a:xfrm>
            <a:custGeom>
              <a:avLst/>
              <a:gdLst>
                <a:gd name="connsiteX0" fmla="*/ 0 w 1060810"/>
                <a:gd name="connsiteY0" fmla="*/ 0 h 445127"/>
                <a:gd name="connsiteX1" fmla="*/ 1060810 w 1060810"/>
                <a:gd name="connsiteY1" fmla="*/ 0 h 445127"/>
                <a:gd name="connsiteX2" fmla="*/ 1060810 w 1060810"/>
                <a:gd name="connsiteY2" fmla="*/ 445127 h 445127"/>
                <a:gd name="connsiteX3" fmla="*/ 0 w 1060810"/>
                <a:gd name="connsiteY3" fmla="*/ 445127 h 445127"/>
                <a:gd name="connsiteX4" fmla="*/ 0 w 1060810"/>
                <a:gd name="connsiteY4" fmla="*/ 0 h 44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0810" h="445127">
                  <a:moveTo>
                    <a:pt x="0" y="0"/>
                  </a:moveTo>
                  <a:lnTo>
                    <a:pt x="1060810" y="0"/>
                  </a:lnTo>
                  <a:lnTo>
                    <a:pt x="1060810" y="445127"/>
                  </a:lnTo>
                  <a:lnTo>
                    <a:pt x="0" y="44512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-Valencia" sz="1050" dirty="0" smtClean="0"/>
                <a:t>À</a:t>
              </a:r>
              <a:r>
                <a:rPr lang="ca-ES-Valencia" sz="1050" kern="1200" dirty="0" smtClean="0"/>
                <a:t>rea de Gestió de Persones</a:t>
              </a:r>
              <a:endParaRPr lang="ca-ES-Valencia" sz="1050" kern="1200" dirty="0"/>
            </a:p>
          </p:txBody>
        </p:sp>
        <p:sp>
          <p:nvSpPr>
            <p:cNvPr id="45" name="Forma libre 44"/>
            <p:cNvSpPr/>
            <p:nvPr/>
          </p:nvSpPr>
          <p:spPr>
            <a:xfrm>
              <a:off x="2653529" y="4208792"/>
              <a:ext cx="890255" cy="445127"/>
            </a:xfrm>
            <a:custGeom>
              <a:avLst/>
              <a:gdLst>
                <a:gd name="connsiteX0" fmla="*/ 0 w 890255"/>
                <a:gd name="connsiteY0" fmla="*/ 0 h 445127"/>
                <a:gd name="connsiteX1" fmla="*/ 890255 w 890255"/>
                <a:gd name="connsiteY1" fmla="*/ 0 h 445127"/>
                <a:gd name="connsiteX2" fmla="*/ 890255 w 890255"/>
                <a:gd name="connsiteY2" fmla="*/ 445127 h 445127"/>
                <a:gd name="connsiteX3" fmla="*/ 0 w 890255"/>
                <a:gd name="connsiteY3" fmla="*/ 445127 h 445127"/>
                <a:gd name="connsiteX4" fmla="*/ 0 w 890255"/>
                <a:gd name="connsiteY4" fmla="*/ 0 h 44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0255" h="445127">
                  <a:moveTo>
                    <a:pt x="0" y="0"/>
                  </a:moveTo>
                  <a:lnTo>
                    <a:pt x="890255" y="0"/>
                  </a:lnTo>
                  <a:lnTo>
                    <a:pt x="890255" y="445127"/>
                  </a:lnTo>
                  <a:lnTo>
                    <a:pt x="0" y="4451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-Valencia" sz="900" kern="1200" dirty="0" smtClean="0"/>
                <a:t>U. Administració Personal</a:t>
              </a:r>
              <a:endParaRPr lang="ca-ES-Valencia" sz="900" kern="1200" dirty="0"/>
            </a:p>
          </p:txBody>
        </p:sp>
        <p:sp>
          <p:nvSpPr>
            <p:cNvPr id="46" name="Forma libre 45"/>
            <p:cNvSpPr/>
            <p:nvPr/>
          </p:nvSpPr>
          <p:spPr>
            <a:xfrm>
              <a:off x="2680040" y="4847777"/>
              <a:ext cx="890255" cy="445127"/>
            </a:xfrm>
            <a:custGeom>
              <a:avLst/>
              <a:gdLst>
                <a:gd name="connsiteX0" fmla="*/ 0 w 890255"/>
                <a:gd name="connsiteY0" fmla="*/ 0 h 445127"/>
                <a:gd name="connsiteX1" fmla="*/ 890255 w 890255"/>
                <a:gd name="connsiteY1" fmla="*/ 0 h 445127"/>
                <a:gd name="connsiteX2" fmla="*/ 890255 w 890255"/>
                <a:gd name="connsiteY2" fmla="*/ 445127 h 445127"/>
                <a:gd name="connsiteX3" fmla="*/ 0 w 890255"/>
                <a:gd name="connsiteY3" fmla="*/ 445127 h 445127"/>
                <a:gd name="connsiteX4" fmla="*/ 0 w 890255"/>
                <a:gd name="connsiteY4" fmla="*/ 0 h 44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0255" h="445127">
                  <a:moveTo>
                    <a:pt x="0" y="0"/>
                  </a:moveTo>
                  <a:lnTo>
                    <a:pt x="890255" y="0"/>
                  </a:lnTo>
                  <a:lnTo>
                    <a:pt x="890255" y="445127"/>
                  </a:lnTo>
                  <a:lnTo>
                    <a:pt x="0" y="4451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-Valencia" sz="900" kern="1200" dirty="0" smtClean="0"/>
                <a:t>U. Relacions Laborals</a:t>
              </a:r>
              <a:endParaRPr lang="ca-ES-Valencia" sz="900" kern="1200" dirty="0"/>
            </a:p>
          </p:txBody>
        </p:sp>
        <p:sp>
          <p:nvSpPr>
            <p:cNvPr id="47" name="Forma libre 46"/>
            <p:cNvSpPr/>
            <p:nvPr/>
          </p:nvSpPr>
          <p:spPr>
            <a:xfrm>
              <a:off x="2680040" y="5486767"/>
              <a:ext cx="890255" cy="445127"/>
            </a:xfrm>
            <a:custGeom>
              <a:avLst/>
              <a:gdLst>
                <a:gd name="connsiteX0" fmla="*/ 0 w 890255"/>
                <a:gd name="connsiteY0" fmla="*/ 0 h 445127"/>
                <a:gd name="connsiteX1" fmla="*/ 890255 w 890255"/>
                <a:gd name="connsiteY1" fmla="*/ 0 h 445127"/>
                <a:gd name="connsiteX2" fmla="*/ 890255 w 890255"/>
                <a:gd name="connsiteY2" fmla="*/ 445127 h 445127"/>
                <a:gd name="connsiteX3" fmla="*/ 0 w 890255"/>
                <a:gd name="connsiteY3" fmla="*/ 445127 h 445127"/>
                <a:gd name="connsiteX4" fmla="*/ 0 w 890255"/>
                <a:gd name="connsiteY4" fmla="*/ 0 h 44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0255" h="445127">
                  <a:moveTo>
                    <a:pt x="0" y="0"/>
                  </a:moveTo>
                  <a:lnTo>
                    <a:pt x="890255" y="0"/>
                  </a:lnTo>
                  <a:lnTo>
                    <a:pt x="890255" y="445127"/>
                  </a:lnTo>
                  <a:lnTo>
                    <a:pt x="0" y="4451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-Valencia" sz="900" kern="1200" dirty="0" smtClean="0">
                  <a:solidFill>
                    <a:schemeClr val="tx1"/>
                  </a:solidFill>
                </a:rPr>
                <a:t>U. Formació</a:t>
              </a:r>
              <a:endParaRPr lang="ca-ES-Valencia" sz="900" kern="1200" dirty="0">
                <a:solidFill>
                  <a:schemeClr val="tx1"/>
                </a:solidFill>
              </a:endParaRPr>
            </a:p>
          </p:txBody>
        </p:sp>
        <p:sp>
          <p:nvSpPr>
            <p:cNvPr id="48" name="Forma libre 47"/>
            <p:cNvSpPr/>
            <p:nvPr/>
          </p:nvSpPr>
          <p:spPr>
            <a:xfrm>
              <a:off x="2144343" y="2187860"/>
              <a:ext cx="1166171" cy="445127"/>
            </a:xfrm>
            <a:custGeom>
              <a:avLst/>
              <a:gdLst>
                <a:gd name="connsiteX0" fmla="*/ 0 w 1166171"/>
                <a:gd name="connsiteY0" fmla="*/ 0 h 445127"/>
                <a:gd name="connsiteX1" fmla="*/ 1166171 w 1166171"/>
                <a:gd name="connsiteY1" fmla="*/ 0 h 445127"/>
                <a:gd name="connsiteX2" fmla="*/ 1166171 w 1166171"/>
                <a:gd name="connsiteY2" fmla="*/ 445127 h 445127"/>
                <a:gd name="connsiteX3" fmla="*/ 0 w 1166171"/>
                <a:gd name="connsiteY3" fmla="*/ 445127 h 445127"/>
                <a:gd name="connsiteX4" fmla="*/ 0 w 1166171"/>
                <a:gd name="connsiteY4" fmla="*/ 0 h 44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6171" h="445127">
                  <a:moveTo>
                    <a:pt x="0" y="0"/>
                  </a:moveTo>
                  <a:lnTo>
                    <a:pt x="1166171" y="0"/>
                  </a:lnTo>
                  <a:lnTo>
                    <a:pt x="1166171" y="445127"/>
                  </a:lnTo>
                  <a:lnTo>
                    <a:pt x="0" y="4451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-Valencia" sz="1100" kern="1200" dirty="0" smtClean="0"/>
                <a:t>D. Gabinet</a:t>
              </a:r>
              <a:endParaRPr lang="ca-ES-Valencia" sz="1100" kern="1200" dirty="0"/>
            </a:p>
          </p:txBody>
        </p:sp>
        <p:sp>
          <p:nvSpPr>
            <p:cNvPr id="49" name="Forma libre 48"/>
            <p:cNvSpPr/>
            <p:nvPr/>
          </p:nvSpPr>
          <p:spPr>
            <a:xfrm>
              <a:off x="5803977" y="2187860"/>
              <a:ext cx="1166171" cy="445127"/>
            </a:xfrm>
            <a:custGeom>
              <a:avLst/>
              <a:gdLst>
                <a:gd name="connsiteX0" fmla="*/ 0 w 1166171"/>
                <a:gd name="connsiteY0" fmla="*/ 0 h 445127"/>
                <a:gd name="connsiteX1" fmla="*/ 1166171 w 1166171"/>
                <a:gd name="connsiteY1" fmla="*/ 0 h 445127"/>
                <a:gd name="connsiteX2" fmla="*/ 1166171 w 1166171"/>
                <a:gd name="connsiteY2" fmla="*/ 445127 h 445127"/>
                <a:gd name="connsiteX3" fmla="*/ 0 w 1166171"/>
                <a:gd name="connsiteY3" fmla="*/ 445127 h 445127"/>
                <a:gd name="connsiteX4" fmla="*/ 0 w 1166171"/>
                <a:gd name="connsiteY4" fmla="*/ 0 h 44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6171" h="445127">
                  <a:moveTo>
                    <a:pt x="0" y="0"/>
                  </a:moveTo>
                  <a:lnTo>
                    <a:pt x="1166171" y="0"/>
                  </a:lnTo>
                  <a:lnTo>
                    <a:pt x="1166171" y="445127"/>
                  </a:lnTo>
                  <a:lnTo>
                    <a:pt x="0" y="4451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-Valencia" sz="1100" kern="1200" dirty="0" smtClean="0"/>
                <a:t>D. Explotació</a:t>
              </a:r>
              <a:endParaRPr lang="ca-ES-Valencia" sz="1100" kern="1200" dirty="0"/>
            </a:p>
          </p:txBody>
        </p:sp>
        <p:sp>
          <p:nvSpPr>
            <p:cNvPr id="50" name="Forma libre 49"/>
            <p:cNvSpPr/>
            <p:nvPr/>
          </p:nvSpPr>
          <p:spPr>
            <a:xfrm>
              <a:off x="5022987" y="3569807"/>
              <a:ext cx="1206580" cy="445127"/>
            </a:xfrm>
            <a:custGeom>
              <a:avLst/>
              <a:gdLst>
                <a:gd name="connsiteX0" fmla="*/ 0 w 1206580"/>
                <a:gd name="connsiteY0" fmla="*/ 0 h 445127"/>
                <a:gd name="connsiteX1" fmla="*/ 1206580 w 1206580"/>
                <a:gd name="connsiteY1" fmla="*/ 0 h 445127"/>
                <a:gd name="connsiteX2" fmla="*/ 1206580 w 1206580"/>
                <a:gd name="connsiteY2" fmla="*/ 445127 h 445127"/>
                <a:gd name="connsiteX3" fmla="*/ 0 w 1206580"/>
                <a:gd name="connsiteY3" fmla="*/ 445127 h 445127"/>
                <a:gd name="connsiteX4" fmla="*/ 0 w 1206580"/>
                <a:gd name="connsiteY4" fmla="*/ 0 h 44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6580" h="445127">
                  <a:moveTo>
                    <a:pt x="0" y="0"/>
                  </a:moveTo>
                  <a:lnTo>
                    <a:pt x="1206580" y="0"/>
                  </a:lnTo>
                  <a:lnTo>
                    <a:pt x="1206580" y="445127"/>
                  </a:lnTo>
                  <a:lnTo>
                    <a:pt x="0" y="4451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-Valencia" sz="1050" dirty="0" smtClean="0"/>
                <a:t>À</a:t>
              </a:r>
              <a:r>
                <a:rPr lang="ca-ES-Valencia" sz="1050" kern="1200" dirty="0" smtClean="0"/>
                <a:t>rea Operacions</a:t>
              </a:r>
              <a:endParaRPr lang="ca-ES-Valencia" sz="1050" kern="1200" dirty="0"/>
            </a:p>
          </p:txBody>
        </p:sp>
        <p:sp>
          <p:nvSpPr>
            <p:cNvPr id="51" name="Forma libre 50"/>
            <p:cNvSpPr/>
            <p:nvPr/>
          </p:nvSpPr>
          <p:spPr>
            <a:xfrm>
              <a:off x="5306979" y="4180878"/>
              <a:ext cx="890255" cy="445127"/>
            </a:xfrm>
            <a:custGeom>
              <a:avLst/>
              <a:gdLst>
                <a:gd name="connsiteX0" fmla="*/ 0 w 890255"/>
                <a:gd name="connsiteY0" fmla="*/ 0 h 445127"/>
                <a:gd name="connsiteX1" fmla="*/ 890255 w 890255"/>
                <a:gd name="connsiteY1" fmla="*/ 0 h 445127"/>
                <a:gd name="connsiteX2" fmla="*/ 890255 w 890255"/>
                <a:gd name="connsiteY2" fmla="*/ 445127 h 445127"/>
                <a:gd name="connsiteX3" fmla="*/ 0 w 890255"/>
                <a:gd name="connsiteY3" fmla="*/ 445127 h 445127"/>
                <a:gd name="connsiteX4" fmla="*/ 0 w 890255"/>
                <a:gd name="connsiteY4" fmla="*/ 0 h 44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0255" h="445127">
                  <a:moveTo>
                    <a:pt x="0" y="0"/>
                  </a:moveTo>
                  <a:lnTo>
                    <a:pt x="890255" y="0"/>
                  </a:lnTo>
                  <a:lnTo>
                    <a:pt x="890255" y="445127"/>
                  </a:lnTo>
                  <a:lnTo>
                    <a:pt x="0" y="4451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-Valencia" sz="900" kern="1200" dirty="0" smtClean="0"/>
                <a:t>U. Operacions Alacant</a:t>
              </a:r>
              <a:endParaRPr lang="ca-ES-Valencia" sz="900" kern="1200" dirty="0"/>
            </a:p>
          </p:txBody>
        </p:sp>
        <p:sp>
          <p:nvSpPr>
            <p:cNvPr id="52" name="Forma libre 51"/>
            <p:cNvSpPr/>
            <p:nvPr/>
          </p:nvSpPr>
          <p:spPr>
            <a:xfrm>
              <a:off x="5312071" y="4833364"/>
              <a:ext cx="890255" cy="445127"/>
            </a:xfrm>
            <a:custGeom>
              <a:avLst/>
              <a:gdLst>
                <a:gd name="connsiteX0" fmla="*/ 0 w 890255"/>
                <a:gd name="connsiteY0" fmla="*/ 0 h 445127"/>
                <a:gd name="connsiteX1" fmla="*/ 890255 w 890255"/>
                <a:gd name="connsiteY1" fmla="*/ 0 h 445127"/>
                <a:gd name="connsiteX2" fmla="*/ 890255 w 890255"/>
                <a:gd name="connsiteY2" fmla="*/ 445127 h 445127"/>
                <a:gd name="connsiteX3" fmla="*/ 0 w 890255"/>
                <a:gd name="connsiteY3" fmla="*/ 445127 h 445127"/>
                <a:gd name="connsiteX4" fmla="*/ 0 w 890255"/>
                <a:gd name="connsiteY4" fmla="*/ 0 h 44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0255" h="445127">
                  <a:moveTo>
                    <a:pt x="0" y="0"/>
                  </a:moveTo>
                  <a:lnTo>
                    <a:pt x="890255" y="0"/>
                  </a:lnTo>
                  <a:lnTo>
                    <a:pt x="890255" y="445127"/>
                  </a:lnTo>
                  <a:lnTo>
                    <a:pt x="0" y="4451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Aft>
                  <a:spcPct val="35000"/>
                </a:spcAft>
              </a:pPr>
              <a:r>
                <a:rPr lang="ca-ES-Valencia" sz="900" dirty="0" smtClean="0"/>
                <a:t>U. Lloc Comandament València</a:t>
              </a:r>
              <a:endParaRPr lang="ca-ES-Valencia" sz="900" dirty="0"/>
            </a:p>
          </p:txBody>
        </p:sp>
        <p:sp>
          <p:nvSpPr>
            <p:cNvPr id="53" name="Forma libre 52"/>
            <p:cNvSpPr/>
            <p:nvPr/>
          </p:nvSpPr>
          <p:spPr>
            <a:xfrm>
              <a:off x="5306979" y="5472349"/>
              <a:ext cx="890255" cy="445127"/>
            </a:xfrm>
            <a:custGeom>
              <a:avLst/>
              <a:gdLst>
                <a:gd name="connsiteX0" fmla="*/ 0 w 890255"/>
                <a:gd name="connsiteY0" fmla="*/ 0 h 445127"/>
                <a:gd name="connsiteX1" fmla="*/ 890255 w 890255"/>
                <a:gd name="connsiteY1" fmla="*/ 0 h 445127"/>
                <a:gd name="connsiteX2" fmla="*/ 890255 w 890255"/>
                <a:gd name="connsiteY2" fmla="*/ 445127 h 445127"/>
                <a:gd name="connsiteX3" fmla="*/ 0 w 890255"/>
                <a:gd name="connsiteY3" fmla="*/ 445127 h 445127"/>
                <a:gd name="connsiteX4" fmla="*/ 0 w 890255"/>
                <a:gd name="connsiteY4" fmla="*/ 0 h 44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0255" h="445127">
                  <a:moveTo>
                    <a:pt x="0" y="0"/>
                  </a:moveTo>
                  <a:lnTo>
                    <a:pt x="890255" y="0"/>
                  </a:lnTo>
                  <a:lnTo>
                    <a:pt x="890255" y="445127"/>
                  </a:lnTo>
                  <a:lnTo>
                    <a:pt x="0" y="4451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-Valencia" sz="900" kern="1200" dirty="0" smtClean="0"/>
                <a:t>U. Línies Metro</a:t>
              </a:r>
              <a:endParaRPr lang="ca-ES-Valencia" sz="900" kern="1200" dirty="0"/>
            </a:p>
          </p:txBody>
        </p:sp>
        <p:sp>
          <p:nvSpPr>
            <p:cNvPr id="54" name="Forma libre 53"/>
            <p:cNvSpPr/>
            <p:nvPr/>
          </p:nvSpPr>
          <p:spPr>
            <a:xfrm>
              <a:off x="5306979" y="6054754"/>
              <a:ext cx="890255" cy="445127"/>
            </a:xfrm>
            <a:custGeom>
              <a:avLst/>
              <a:gdLst>
                <a:gd name="connsiteX0" fmla="*/ 0 w 890255"/>
                <a:gd name="connsiteY0" fmla="*/ 0 h 445127"/>
                <a:gd name="connsiteX1" fmla="*/ 890255 w 890255"/>
                <a:gd name="connsiteY1" fmla="*/ 0 h 445127"/>
                <a:gd name="connsiteX2" fmla="*/ 890255 w 890255"/>
                <a:gd name="connsiteY2" fmla="*/ 445127 h 445127"/>
                <a:gd name="connsiteX3" fmla="*/ 0 w 890255"/>
                <a:gd name="connsiteY3" fmla="*/ 445127 h 445127"/>
                <a:gd name="connsiteX4" fmla="*/ 0 w 890255"/>
                <a:gd name="connsiteY4" fmla="*/ 0 h 44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0255" h="445127">
                  <a:moveTo>
                    <a:pt x="0" y="0"/>
                  </a:moveTo>
                  <a:lnTo>
                    <a:pt x="890255" y="0"/>
                  </a:lnTo>
                  <a:lnTo>
                    <a:pt x="890255" y="445127"/>
                  </a:lnTo>
                  <a:lnTo>
                    <a:pt x="0" y="4451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-Valencia" sz="900" kern="1200" dirty="0" smtClean="0"/>
                <a:t>U. Línies Tramvia</a:t>
              </a:r>
              <a:endParaRPr lang="ca-ES-Valencia" sz="900" kern="1200" dirty="0"/>
            </a:p>
          </p:txBody>
        </p:sp>
        <p:sp>
          <p:nvSpPr>
            <p:cNvPr id="55" name="Forma libre 54"/>
            <p:cNvSpPr/>
            <p:nvPr/>
          </p:nvSpPr>
          <p:spPr>
            <a:xfrm>
              <a:off x="6416521" y="3569807"/>
              <a:ext cx="1206580" cy="445127"/>
            </a:xfrm>
            <a:custGeom>
              <a:avLst/>
              <a:gdLst>
                <a:gd name="connsiteX0" fmla="*/ 0 w 1206580"/>
                <a:gd name="connsiteY0" fmla="*/ 0 h 445127"/>
                <a:gd name="connsiteX1" fmla="*/ 1206580 w 1206580"/>
                <a:gd name="connsiteY1" fmla="*/ 0 h 445127"/>
                <a:gd name="connsiteX2" fmla="*/ 1206580 w 1206580"/>
                <a:gd name="connsiteY2" fmla="*/ 445127 h 445127"/>
                <a:gd name="connsiteX3" fmla="*/ 0 w 1206580"/>
                <a:gd name="connsiteY3" fmla="*/ 445127 h 445127"/>
                <a:gd name="connsiteX4" fmla="*/ 0 w 1206580"/>
                <a:gd name="connsiteY4" fmla="*/ 0 h 44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6580" h="445127">
                  <a:moveTo>
                    <a:pt x="0" y="0"/>
                  </a:moveTo>
                  <a:lnTo>
                    <a:pt x="1206580" y="0"/>
                  </a:lnTo>
                  <a:lnTo>
                    <a:pt x="1206580" y="445127"/>
                  </a:lnTo>
                  <a:lnTo>
                    <a:pt x="0" y="4451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-Valencia" sz="1050" dirty="0" smtClean="0"/>
                <a:t>À</a:t>
              </a:r>
              <a:r>
                <a:rPr lang="ca-ES-Valencia" sz="1050" kern="1200" dirty="0" smtClean="0"/>
                <a:t>rea Tècnica</a:t>
              </a:r>
              <a:endParaRPr lang="ca-ES-Valencia" sz="1050" kern="1200" dirty="0"/>
            </a:p>
          </p:txBody>
        </p:sp>
        <p:sp>
          <p:nvSpPr>
            <p:cNvPr id="56" name="Forma libre 55"/>
            <p:cNvSpPr/>
            <p:nvPr/>
          </p:nvSpPr>
          <p:spPr>
            <a:xfrm>
              <a:off x="6718167" y="4201888"/>
              <a:ext cx="890255" cy="445127"/>
            </a:xfrm>
            <a:custGeom>
              <a:avLst/>
              <a:gdLst>
                <a:gd name="connsiteX0" fmla="*/ 0 w 890255"/>
                <a:gd name="connsiteY0" fmla="*/ 0 h 445127"/>
                <a:gd name="connsiteX1" fmla="*/ 890255 w 890255"/>
                <a:gd name="connsiteY1" fmla="*/ 0 h 445127"/>
                <a:gd name="connsiteX2" fmla="*/ 890255 w 890255"/>
                <a:gd name="connsiteY2" fmla="*/ 445127 h 445127"/>
                <a:gd name="connsiteX3" fmla="*/ 0 w 890255"/>
                <a:gd name="connsiteY3" fmla="*/ 445127 h 445127"/>
                <a:gd name="connsiteX4" fmla="*/ 0 w 890255"/>
                <a:gd name="connsiteY4" fmla="*/ 0 h 44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0255" h="445127">
                  <a:moveTo>
                    <a:pt x="0" y="0"/>
                  </a:moveTo>
                  <a:lnTo>
                    <a:pt x="890255" y="0"/>
                  </a:lnTo>
                  <a:lnTo>
                    <a:pt x="890255" y="445127"/>
                  </a:lnTo>
                  <a:lnTo>
                    <a:pt x="0" y="4451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-Valencia" sz="900" kern="1200" dirty="0" smtClean="0"/>
                <a:t>U. Tècnica Alacant</a:t>
              </a:r>
              <a:endParaRPr lang="ca-ES-Valencia" sz="900" kern="1200" dirty="0"/>
            </a:p>
          </p:txBody>
        </p:sp>
        <p:sp>
          <p:nvSpPr>
            <p:cNvPr id="57" name="Forma libre 56"/>
            <p:cNvSpPr/>
            <p:nvPr/>
          </p:nvSpPr>
          <p:spPr>
            <a:xfrm>
              <a:off x="6718167" y="4833969"/>
              <a:ext cx="890255" cy="445127"/>
            </a:xfrm>
            <a:custGeom>
              <a:avLst/>
              <a:gdLst>
                <a:gd name="connsiteX0" fmla="*/ 0 w 890255"/>
                <a:gd name="connsiteY0" fmla="*/ 0 h 445127"/>
                <a:gd name="connsiteX1" fmla="*/ 890255 w 890255"/>
                <a:gd name="connsiteY1" fmla="*/ 0 h 445127"/>
                <a:gd name="connsiteX2" fmla="*/ 890255 w 890255"/>
                <a:gd name="connsiteY2" fmla="*/ 445127 h 445127"/>
                <a:gd name="connsiteX3" fmla="*/ 0 w 890255"/>
                <a:gd name="connsiteY3" fmla="*/ 445127 h 445127"/>
                <a:gd name="connsiteX4" fmla="*/ 0 w 890255"/>
                <a:gd name="connsiteY4" fmla="*/ 0 h 44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0255" h="445127">
                  <a:moveTo>
                    <a:pt x="0" y="0"/>
                  </a:moveTo>
                  <a:lnTo>
                    <a:pt x="890255" y="0"/>
                  </a:lnTo>
                  <a:lnTo>
                    <a:pt x="890255" y="445127"/>
                  </a:lnTo>
                  <a:lnTo>
                    <a:pt x="0" y="4451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Aft>
                  <a:spcPct val="35000"/>
                </a:spcAft>
              </a:pPr>
              <a:r>
                <a:rPr lang="ca-ES-Valencia" sz="900" kern="1200" dirty="0" smtClean="0"/>
                <a:t>U. Manteniment</a:t>
              </a:r>
              <a:r>
                <a:rPr lang="ca-ES-Valencia" sz="900" dirty="0" smtClean="0"/>
                <a:t> Instal·lacions Fixes</a:t>
              </a:r>
              <a:endParaRPr lang="ca-ES-Valencia" sz="900" dirty="0"/>
            </a:p>
          </p:txBody>
        </p:sp>
        <p:sp>
          <p:nvSpPr>
            <p:cNvPr id="58" name="Forma libre 57"/>
            <p:cNvSpPr/>
            <p:nvPr/>
          </p:nvSpPr>
          <p:spPr>
            <a:xfrm>
              <a:off x="6718167" y="5466051"/>
              <a:ext cx="890255" cy="445127"/>
            </a:xfrm>
            <a:custGeom>
              <a:avLst/>
              <a:gdLst>
                <a:gd name="connsiteX0" fmla="*/ 0 w 890255"/>
                <a:gd name="connsiteY0" fmla="*/ 0 h 445127"/>
                <a:gd name="connsiteX1" fmla="*/ 890255 w 890255"/>
                <a:gd name="connsiteY1" fmla="*/ 0 h 445127"/>
                <a:gd name="connsiteX2" fmla="*/ 890255 w 890255"/>
                <a:gd name="connsiteY2" fmla="*/ 445127 h 445127"/>
                <a:gd name="connsiteX3" fmla="*/ 0 w 890255"/>
                <a:gd name="connsiteY3" fmla="*/ 445127 h 445127"/>
                <a:gd name="connsiteX4" fmla="*/ 0 w 890255"/>
                <a:gd name="connsiteY4" fmla="*/ 0 h 44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0255" h="445127">
                  <a:moveTo>
                    <a:pt x="0" y="0"/>
                  </a:moveTo>
                  <a:lnTo>
                    <a:pt x="890255" y="0"/>
                  </a:lnTo>
                  <a:lnTo>
                    <a:pt x="890255" y="445127"/>
                  </a:lnTo>
                  <a:lnTo>
                    <a:pt x="0" y="4451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-Valencia" sz="900" kern="1200" dirty="0" smtClean="0"/>
                <a:t>U. Tallers</a:t>
              </a:r>
              <a:endParaRPr lang="ca-ES-Valencia" sz="900" kern="1200" dirty="0"/>
            </a:p>
          </p:txBody>
        </p:sp>
        <p:sp>
          <p:nvSpPr>
            <p:cNvPr id="59" name="Forma libre 58"/>
            <p:cNvSpPr/>
            <p:nvPr/>
          </p:nvSpPr>
          <p:spPr>
            <a:xfrm>
              <a:off x="5017450" y="2861643"/>
              <a:ext cx="890255" cy="406851"/>
            </a:xfrm>
            <a:custGeom>
              <a:avLst/>
              <a:gdLst>
                <a:gd name="connsiteX0" fmla="*/ 0 w 890255"/>
                <a:gd name="connsiteY0" fmla="*/ 0 h 406851"/>
                <a:gd name="connsiteX1" fmla="*/ 890255 w 890255"/>
                <a:gd name="connsiteY1" fmla="*/ 0 h 406851"/>
                <a:gd name="connsiteX2" fmla="*/ 890255 w 890255"/>
                <a:gd name="connsiteY2" fmla="*/ 406851 h 406851"/>
                <a:gd name="connsiteX3" fmla="*/ 0 w 890255"/>
                <a:gd name="connsiteY3" fmla="*/ 406851 h 406851"/>
                <a:gd name="connsiteX4" fmla="*/ 0 w 890255"/>
                <a:gd name="connsiteY4" fmla="*/ 0 h 40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0255" h="406851">
                  <a:moveTo>
                    <a:pt x="0" y="0"/>
                  </a:moveTo>
                  <a:lnTo>
                    <a:pt x="890255" y="0"/>
                  </a:lnTo>
                  <a:lnTo>
                    <a:pt x="890255" y="406851"/>
                  </a:lnTo>
                  <a:lnTo>
                    <a:pt x="0" y="40685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-Valencia" sz="900" kern="1200" dirty="0" smtClean="0"/>
                <a:t>U. Sistemes</a:t>
              </a:r>
              <a:endParaRPr lang="ca-ES-Valencia" sz="900" kern="1200" dirty="0"/>
            </a:p>
          </p:txBody>
        </p:sp>
        <p:sp>
          <p:nvSpPr>
            <p:cNvPr id="60" name="Forma libre 59"/>
            <p:cNvSpPr/>
            <p:nvPr/>
          </p:nvSpPr>
          <p:spPr>
            <a:xfrm>
              <a:off x="6856370" y="2852284"/>
              <a:ext cx="890255" cy="445127"/>
            </a:xfrm>
            <a:custGeom>
              <a:avLst/>
              <a:gdLst>
                <a:gd name="connsiteX0" fmla="*/ 0 w 890255"/>
                <a:gd name="connsiteY0" fmla="*/ 0 h 445127"/>
                <a:gd name="connsiteX1" fmla="*/ 890255 w 890255"/>
                <a:gd name="connsiteY1" fmla="*/ 0 h 445127"/>
                <a:gd name="connsiteX2" fmla="*/ 890255 w 890255"/>
                <a:gd name="connsiteY2" fmla="*/ 445127 h 445127"/>
                <a:gd name="connsiteX3" fmla="*/ 0 w 890255"/>
                <a:gd name="connsiteY3" fmla="*/ 445127 h 445127"/>
                <a:gd name="connsiteX4" fmla="*/ 0 w 890255"/>
                <a:gd name="connsiteY4" fmla="*/ 0 h 44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0255" h="445127">
                  <a:moveTo>
                    <a:pt x="0" y="0"/>
                  </a:moveTo>
                  <a:lnTo>
                    <a:pt x="890255" y="0"/>
                  </a:lnTo>
                  <a:lnTo>
                    <a:pt x="890255" y="445127"/>
                  </a:lnTo>
                  <a:lnTo>
                    <a:pt x="0" y="4451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-Valencia" sz="900" kern="1200" dirty="0" smtClean="0"/>
                <a:t>U. Enginyeria i Projectes</a:t>
              </a:r>
              <a:endParaRPr lang="ca-ES-Valencia" sz="900" kern="1200" dirty="0"/>
            </a:p>
          </p:txBody>
        </p:sp>
        <p:sp>
          <p:nvSpPr>
            <p:cNvPr id="61" name="Forma libre 60"/>
            <p:cNvSpPr/>
            <p:nvPr/>
          </p:nvSpPr>
          <p:spPr>
            <a:xfrm>
              <a:off x="3551035" y="2188839"/>
              <a:ext cx="1166171" cy="445127"/>
            </a:xfrm>
            <a:custGeom>
              <a:avLst/>
              <a:gdLst>
                <a:gd name="connsiteX0" fmla="*/ 0 w 1166171"/>
                <a:gd name="connsiteY0" fmla="*/ 0 h 445127"/>
                <a:gd name="connsiteX1" fmla="*/ 1166171 w 1166171"/>
                <a:gd name="connsiteY1" fmla="*/ 0 h 445127"/>
                <a:gd name="connsiteX2" fmla="*/ 1166171 w 1166171"/>
                <a:gd name="connsiteY2" fmla="*/ 445127 h 445127"/>
                <a:gd name="connsiteX3" fmla="*/ 0 w 1166171"/>
                <a:gd name="connsiteY3" fmla="*/ 445127 h 445127"/>
                <a:gd name="connsiteX4" fmla="*/ 0 w 1166171"/>
                <a:gd name="connsiteY4" fmla="*/ 0 h 44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6171" h="445127">
                  <a:moveTo>
                    <a:pt x="0" y="0"/>
                  </a:moveTo>
                  <a:lnTo>
                    <a:pt x="1166171" y="0"/>
                  </a:lnTo>
                  <a:lnTo>
                    <a:pt x="1166171" y="445127"/>
                  </a:lnTo>
                  <a:lnTo>
                    <a:pt x="0" y="4451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-Valencia" sz="1100" kern="1200" dirty="0" smtClean="0"/>
                <a:t>D. Alacant</a:t>
              </a:r>
              <a:endParaRPr lang="ca-ES-Valencia" sz="1100" kern="1200" dirty="0"/>
            </a:p>
          </p:txBody>
        </p:sp>
        <p:sp>
          <p:nvSpPr>
            <p:cNvPr id="62" name="Forma libre 61"/>
            <p:cNvSpPr/>
            <p:nvPr/>
          </p:nvSpPr>
          <p:spPr>
            <a:xfrm>
              <a:off x="8075926" y="2187860"/>
              <a:ext cx="1308167" cy="445127"/>
            </a:xfrm>
            <a:custGeom>
              <a:avLst/>
              <a:gdLst>
                <a:gd name="connsiteX0" fmla="*/ 0 w 1308167"/>
                <a:gd name="connsiteY0" fmla="*/ 0 h 445127"/>
                <a:gd name="connsiteX1" fmla="*/ 1308167 w 1308167"/>
                <a:gd name="connsiteY1" fmla="*/ 0 h 445127"/>
                <a:gd name="connsiteX2" fmla="*/ 1308167 w 1308167"/>
                <a:gd name="connsiteY2" fmla="*/ 445127 h 445127"/>
                <a:gd name="connsiteX3" fmla="*/ 0 w 1308167"/>
                <a:gd name="connsiteY3" fmla="*/ 445127 h 445127"/>
                <a:gd name="connsiteX4" fmla="*/ 0 w 1308167"/>
                <a:gd name="connsiteY4" fmla="*/ 0 h 44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8167" h="445127">
                  <a:moveTo>
                    <a:pt x="0" y="0"/>
                  </a:moveTo>
                  <a:lnTo>
                    <a:pt x="1308167" y="0"/>
                  </a:lnTo>
                  <a:lnTo>
                    <a:pt x="1308167" y="445127"/>
                  </a:lnTo>
                  <a:lnTo>
                    <a:pt x="0" y="4451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Aft>
                  <a:spcPct val="35000"/>
                </a:spcAft>
              </a:pPr>
              <a:r>
                <a:rPr lang="ca-ES-Valencia" sz="900" kern="1200" dirty="0" smtClean="0"/>
                <a:t>D. Igualtat, </a:t>
              </a:r>
              <a:r>
                <a:rPr lang="ca-ES-Valencia" sz="900" dirty="0" smtClean="0"/>
                <a:t>Accessibilitat</a:t>
              </a:r>
              <a:r>
                <a:rPr lang="ca-ES-Valencia" sz="900" kern="1200" dirty="0" smtClean="0"/>
                <a:t>, Seguretat i Relacions Institucionals</a:t>
              </a:r>
              <a:endParaRPr lang="ca-ES-Valencia" sz="900" kern="1200" dirty="0"/>
            </a:p>
          </p:txBody>
        </p:sp>
        <p:sp>
          <p:nvSpPr>
            <p:cNvPr id="63" name="Forma libre 62"/>
            <p:cNvSpPr/>
            <p:nvPr/>
          </p:nvSpPr>
          <p:spPr>
            <a:xfrm>
              <a:off x="3816010" y="3569807"/>
              <a:ext cx="1129350" cy="445127"/>
            </a:xfrm>
            <a:custGeom>
              <a:avLst/>
              <a:gdLst>
                <a:gd name="connsiteX0" fmla="*/ 0 w 1129350"/>
                <a:gd name="connsiteY0" fmla="*/ 0 h 445127"/>
                <a:gd name="connsiteX1" fmla="*/ 1129350 w 1129350"/>
                <a:gd name="connsiteY1" fmla="*/ 0 h 445127"/>
                <a:gd name="connsiteX2" fmla="*/ 1129350 w 1129350"/>
                <a:gd name="connsiteY2" fmla="*/ 445127 h 445127"/>
                <a:gd name="connsiteX3" fmla="*/ 0 w 1129350"/>
                <a:gd name="connsiteY3" fmla="*/ 445127 h 445127"/>
                <a:gd name="connsiteX4" fmla="*/ 0 w 1129350"/>
                <a:gd name="connsiteY4" fmla="*/ 0 h 44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350" h="445127">
                  <a:moveTo>
                    <a:pt x="0" y="0"/>
                  </a:moveTo>
                  <a:lnTo>
                    <a:pt x="1129350" y="0"/>
                  </a:lnTo>
                  <a:lnTo>
                    <a:pt x="1129350" y="445127"/>
                  </a:lnTo>
                  <a:lnTo>
                    <a:pt x="0" y="4451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Aft>
                  <a:spcPct val="35000"/>
                </a:spcAft>
              </a:pPr>
              <a:endParaRPr lang="ca-ES-Valencia" sz="1050" dirty="0" smtClean="0"/>
            </a:p>
            <a:p>
              <a:pPr lvl="0" algn="ctr" defTabSz="466725">
                <a:lnSpc>
                  <a:spcPct val="90000"/>
                </a:lnSpc>
                <a:spcAft>
                  <a:spcPct val="35000"/>
                </a:spcAft>
              </a:pPr>
              <a:r>
                <a:rPr lang="ca-ES-Valencia" sz="1050" dirty="0" smtClean="0"/>
                <a:t>À</a:t>
              </a:r>
              <a:r>
                <a:rPr lang="ca-ES-Valencia" sz="1050" kern="1200" dirty="0" smtClean="0"/>
                <a:t>rea de Clients</a:t>
              </a:r>
              <a:r>
                <a:rPr lang="ca-ES-Valencia" sz="1050" dirty="0" smtClean="0"/>
                <a:t>, Accessibilitat i </a:t>
              </a:r>
              <a:r>
                <a:rPr lang="ca-ES-Valencia" sz="1050" dirty="0" smtClean="0"/>
                <a:t>Desenvolupament</a:t>
              </a:r>
              <a:endParaRPr lang="ca-ES-Valencia" sz="1050" dirty="0" smtClean="0"/>
            </a:p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a-ES-Valencia" sz="1050" kern="1200" dirty="0"/>
            </a:p>
          </p:txBody>
        </p:sp>
        <p:sp>
          <p:nvSpPr>
            <p:cNvPr id="64" name="Forma libre 63"/>
            <p:cNvSpPr/>
            <p:nvPr/>
          </p:nvSpPr>
          <p:spPr>
            <a:xfrm>
              <a:off x="3816017" y="4208792"/>
              <a:ext cx="890255" cy="445127"/>
            </a:xfrm>
            <a:custGeom>
              <a:avLst/>
              <a:gdLst>
                <a:gd name="connsiteX0" fmla="*/ 0 w 890255"/>
                <a:gd name="connsiteY0" fmla="*/ 0 h 445127"/>
                <a:gd name="connsiteX1" fmla="*/ 890255 w 890255"/>
                <a:gd name="connsiteY1" fmla="*/ 0 h 445127"/>
                <a:gd name="connsiteX2" fmla="*/ 890255 w 890255"/>
                <a:gd name="connsiteY2" fmla="*/ 445127 h 445127"/>
                <a:gd name="connsiteX3" fmla="*/ 0 w 890255"/>
                <a:gd name="connsiteY3" fmla="*/ 445127 h 445127"/>
                <a:gd name="connsiteX4" fmla="*/ 0 w 890255"/>
                <a:gd name="connsiteY4" fmla="*/ 0 h 44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0255" h="445127">
                  <a:moveTo>
                    <a:pt x="0" y="0"/>
                  </a:moveTo>
                  <a:lnTo>
                    <a:pt x="890255" y="0"/>
                  </a:lnTo>
                  <a:lnTo>
                    <a:pt x="890255" y="445127"/>
                  </a:lnTo>
                  <a:lnTo>
                    <a:pt x="0" y="4451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Aft>
                  <a:spcPct val="35000"/>
                </a:spcAft>
              </a:pPr>
              <a:r>
                <a:rPr lang="ca-ES-Valencia" sz="900" dirty="0" smtClean="0"/>
                <a:t>U. Planificació, Accessibilitat i </a:t>
              </a:r>
              <a:r>
                <a:rPr lang="ca-ES-Valencia" sz="900" dirty="0" smtClean="0"/>
                <a:t>Desenvolupament </a:t>
              </a:r>
              <a:endParaRPr lang="ca-ES-Valencia" sz="900" dirty="0"/>
            </a:p>
          </p:txBody>
        </p:sp>
        <p:sp>
          <p:nvSpPr>
            <p:cNvPr id="65" name="Forma libre 64"/>
            <p:cNvSpPr/>
            <p:nvPr/>
          </p:nvSpPr>
          <p:spPr>
            <a:xfrm>
              <a:off x="3816017" y="4847777"/>
              <a:ext cx="890255" cy="445127"/>
            </a:xfrm>
            <a:custGeom>
              <a:avLst/>
              <a:gdLst>
                <a:gd name="connsiteX0" fmla="*/ 0 w 890255"/>
                <a:gd name="connsiteY0" fmla="*/ 0 h 445127"/>
                <a:gd name="connsiteX1" fmla="*/ 890255 w 890255"/>
                <a:gd name="connsiteY1" fmla="*/ 0 h 445127"/>
                <a:gd name="connsiteX2" fmla="*/ 890255 w 890255"/>
                <a:gd name="connsiteY2" fmla="*/ 445127 h 445127"/>
                <a:gd name="connsiteX3" fmla="*/ 0 w 890255"/>
                <a:gd name="connsiteY3" fmla="*/ 445127 h 445127"/>
                <a:gd name="connsiteX4" fmla="*/ 0 w 890255"/>
                <a:gd name="connsiteY4" fmla="*/ 0 h 44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0255" h="445127">
                  <a:moveTo>
                    <a:pt x="0" y="0"/>
                  </a:moveTo>
                  <a:lnTo>
                    <a:pt x="890255" y="0"/>
                  </a:lnTo>
                  <a:lnTo>
                    <a:pt x="890255" y="445127"/>
                  </a:lnTo>
                  <a:lnTo>
                    <a:pt x="0" y="4451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-Valencia" sz="900" kern="1200" dirty="0" smtClean="0"/>
                <a:t>U. Atenció al Client</a:t>
              </a:r>
              <a:endParaRPr lang="ca-ES-Valencia" sz="900" kern="1200" dirty="0"/>
            </a:p>
          </p:txBody>
        </p:sp>
        <p:sp>
          <p:nvSpPr>
            <p:cNvPr id="66" name="Forma libre 65"/>
            <p:cNvSpPr/>
            <p:nvPr/>
          </p:nvSpPr>
          <p:spPr>
            <a:xfrm>
              <a:off x="3639833" y="1541223"/>
              <a:ext cx="1147681" cy="445127"/>
            </a:xfrm>
            <a:custGeom>
              <a:avLst/>
              <a:gdLst>
                <a:gd name="connsiteX0" fmla="*/ 0 w 1147681"/>
                <a:gd name="connsiteY0" fmla="*/ 0 h 445127"/>
                <a:gd name="connsiteX1" fmla="*/ 1147681 w 1147681"/>
                <a:gd name="connsiteY1" fmla="*/ 0 h 445127"/>
                <a:gd name="connsiteX2" fmla="*/ 1147681 w 1147681"/>
                <a:gd name="connsiteY2" fmla="*/ 445127 h 445127"/>
                <a:gd name="connsiteX3" fmla="*/ 0 w 1147681"/>
                <a:gd name="connsiteY3" fmla="*/ 445127 h 445127"/>
                <a:gd name="connsiteX4" fmla="*/ 0 w 1147681"/>
                <a:gd name="connsiteY4" fmla="*/ 0 h 44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7681" h="445127">
                  <a:moveTo>
                    <a:pt x="0" y="0"/>
                  </a:moveTo>
                  <a:lnTo>
                    <a:pt x="1147681" y="0"/>
                  </a:lnTo>
                  <a:lnTo>
                    <a:pt x="1147681" y="445127"/>
                  </a:lnTo>
                  <a:lnTo>
                    <a:pt x="0" y="4451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-Valencia" sz="1050" dirty="0" smtClean="0"/>
                <a:t>À</a:t>
              </a:r>
              <a:r>
                <a:rPr lang="ca-ES-Valencia" sz="1050" kern="1200" dirty="0" smtClean="0"/>
                <a:t>rea Seguretat en la Circulació</a:t>
              </a:r>
              <a:endParaRPr lang="ca-ES-Valencia" sz="1050" kern="1200" dirty="0"/>
            </a:p>
          </p:txBody>
        </p:sp>
        <p:sp>
          <p:nvSpPr>
            <p:cNvPr id="67" name="Forma libre 66"/>
            <p:cNvSpPr/>
            <p:nvPr/>
          </p:nvSpPr>
          <p:spPr>
            <a:xfrm>
              <a:off x="4974468" y="1541223"/>
              <a:ext cx="890255" cy="445127"/>
            </a:xfrm>
            <a:custGeom>
              <a:avLst/>
              <a:gdLst>
                <a:gd name="connsiteX0" fmla="*/ 0 w 890255"/>
                <a:gd name="connsiteY0" fmla="*/ 0 h 445127"/>
                <a:gd name="connsiteX1" fmla="*/ 890255 w 890255"/>
                <a:gd name="connsiteY1" fmla="*/ 0 h 445127"/>
                <a:gd name="connsiteX2" fmla="*/ 890255 w 890255"/>
                <a:gd name="connsiteY2" fmla="*/ 445127 h 445127"/>
                <a:gd name="connsiteX3" fmla="*/ 0 w 890255"/>
                <a:gd name="connsiteY3" fmla="*/ 445127 h 445127"/>
                <a:gd name="connsiteX4" fmla="*/ 0 w 890255"/>
                <a:gd name="connsiteY4" fmla="*/ 0 h 44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0255" h="445127">
                  <a:moveTo>
                    <a:pt x="0" y="0"/>
                  </a:moveTo>
                  <a:lnTo>
                    <a:pt x="890255" y="0"/>
                  </a:lnTo>
                  <a:lnTo>
                    <a:pt x="890255" y="445127"/>
                  </a:lnTo>
                  <a:lnTo>
                    <a:pt x="0" y="4451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-Valencia" sz="900" kern="1200" dirty="0" smtClean="0"/>
                <a:t>U. Serveis Jurídics i Patrimoni</a:t>
              </a:r>
              <a:endParaRPr lang="ca-ES-Valencia" sz="900" kern="1200" dirty="0"/>
            </a:p>
          </p:txBody>
        </p:sp>
        <p:sp>
          <p:nvSpPr>
            <p:cNvPr id="68" name="Forma libre 67"/>
            <p:cNvSpPr/>
            <p:nvPr/>
          </p:nvSpPr>
          <p:spPr>
            <a:xfrm>
              <a:off x="5922025" y="909142"/>
              <a:ext cx="890255" cy="445127"/>
            </a:xfrm>
            <a:custGeom>
              <a:avLst/>
              <a:gdLst>
                <a:gd name="connsiteX0" fmla="*/ 0 w 890255"/>
                <a:gd name="connsiteY0" fmla="*/ 0 h 445127"/>
                <a:gd name="connsiteX1" fmla="*/ 890255 w 890255"/>
                <a:gd name="connsiteY1" fmla="*/ 0 h 445127"/>
                <a:gd name="connsiteX2" fmla="*/ 890255 w 890255"/>
                <a:gd name="connsiteY2" fmla="*/ 445127 h 445127"/>
                <a:gd name="connsiteX3" fmla="*/ 0 w 890255"/>
                <a:gd name="connsiteY3" fmla="*/ 445127 h 445127"/>
                <a:gd name="connsiteX4" fmla="*/ 0 w 890255"/>
                <a:gd name="connsiteY4" fmla="*/ 0 h 44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0255" h="445127">
                  <a:moveTo>
                    <a:pt x="0" y="0"/>
                  </a:moveTo>
                  <a:lnTo>
                    <a:pt x="890255" y="0"/>
                  </a:lnTo>
                  <a:lnTo>
                    <a:pt x="890255" y="445127"/>
                  </a:lnTo>
                  <a:lnTo>
                    <a:pt x="0" y="4451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-Valencia" sz="900" kern="1200" dirty="0" smtClean="0"/>
                <a:t>Auditoria Interna</a:t>
              </a:r>
              <a:endParaRPr lang="ca-ES-Valencia" sz="900" kern="1200" dirty="0"/>
            </a:p>
          </p:txBody>
        </p:sp>
      </p:grpSp>
      <p:cxnSp>
        <p:nvCxnSpPr>
          <p:cNvPr id="71" name="Conector recto 70"/>
          <p:cNvCxnSpPr/>
          <p:nvPr/>
        </p:nvCxnSpPr>
        <p:spPr>
          <a:xfrm>
            <a:off x="4376936" y="3501008"/>
            <a:ext cx="0" cy="68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ángulo 5"/>
          <p:cNvSpPr/>
          <p:nvPr/>
        </p:nvSpPr>
        <p:spPr>
          <a:xfrm>
            <a:off x="509577" y="236196"/>
            <a:ext cx="4953000" cy="5693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a-ES-Valencia" sz="2000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Organigrama de FGV</a:t>
            </a:r>
            <a:r>
              <a:rPr lang="ca-ES-Valencia" sz="1600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/>
            </a:r>
            <a:br>
              <a:rPr lang="ca-ES-Valencia" sz="1600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</a:br>
            <a:r>
              <a:rPr lang="ca-ES-Valencia" sz="1100" dirty="0" smtClean="0">
                <a:latin typeface="+mn-lt"/>
              </a:rPr>
              <a:t>Aprovat pel Consell d'Administració </a:t>
            </a:r>
            <a:r>
              <a:rPr lang="ca-ES-Valencia" sz="1100" dirty="0" smtClean="0">
                <a:solidFill>
                  <a:prstClr val="black"/>
                </a:solidFill>
                <a:latin typeface="+mn-lt"/>
                <a:ea typeface="+mj-ea"/>
                <a:cs typeface="+mj-cs"/>
              </a:rPr>
              <a:t>de </a:t>
            </a:r>
            <a:r>
              <a:rPr lang="ca-ES-Valencia" sz="1100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16/12/2019</a:t>
            </a:r>
            <a:endParaRPr lang="ca-ES-Valencia" dirty="0"/>
          </a:p>
        </p:txBody>
      </p:sp>
      <p:pic>
        <p:nvPicPr>
          <p:cNvPr id="69" name="Imagen 6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613" y="6338060"/>
            <a:ext cx="3816427" cy="26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57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1159</TotalTime>
  <Words>133</Words>
  <Application>Microsoft Office PowerPoint</Application>
  <PresentationFormat>A4 (210 x 297 mm)</PresentationFormat>
  <Paragraphs>35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y Maricarmen</dc:creator>
  <cp:lastModifiedBy>Carmen Pardo Lozano</cp:lastModifiedBy>
  <cp:revision>46</cp:revision>
  <cp:lastPrinted>2019-07-29T09:45:26Z</cp:lastPrinted>
  <dcterms:created xsi:type="dcterms:W3CDTF">2017-07-24T20:11:28Z</dcterms:created>
  <dcterms:modified xsi:type="dcterms:W3CDTF">2020-05-20T08:45:23Z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TC062561343082</vt:lpwstr>
  </property>
</Properties>
</file>